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84" r:id="rId3"/>
    <p:sldId id="290" r:id="rId4"/>
    <p:sldId id="291" r:id="rId5"/>
    <p:sldId id="292" r:id="rId6"/>
    <p:sldId id="298" r:id="rId7"/>
    <p:sldId id="299" r:id="rId8"/>
    <p:sldId id="295" r:id="rId9"/>
    <p:sldId id="296" r:id="rId10"/>
    <p:sldId id="294" r:id="rId11"/>
    <p:sldId id="297" r:id="rId12"/>
    <p:sldId id="293"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Teko" panose="020B0604020202020204" charset="0"/>
      <p:bold r:id="rId23"/>
    </p:embeddedFont>
    <p:embeddedFont>
      <p:font typeface="Teko Medium"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968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908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29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92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236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747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09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27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71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0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3041999" y="2587453"/>
            <a:ext cx="12204001" cy="4725716"/>
            <a:chOff x="0" y="-9525"/>
            <a:chExt cx="11279700" cy="6300955"/>
          </a:xfrm>
        </p:grpSpPr>
        <p:sp>
          <p:nvSpPr>
            <p:cNvPr id="89" name="Google Shape;89;p13"/>
            <p:cNvSpPr txBox="1"/>
            <p:nvPr/>
          </p:nvSpPr>
          <p:spPr>
            <a:xfrm>
              <a:off x="0" y="-9525"/>
              <a:ext cx="11279700" cy="6155531"/>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b="0" i="0" u="none" strike="noStrike" cap="none" dirty="0">
                  <a:solidFill>
                    <a:schemeClr val="lt1"/>
                  </a:solidFill>
                  <a:latin typeface="Teko Medium"/>
                  <a:ea typeface="Teko Medium"/>
                  <a:cs typeface="Teko Medium"/>
                  <a:sym typeface="Teko Medium"/>
                </a:rPr>
                <a:t>End of Study Project </a:t>
              </a:r>
              <a:endParaRPr dirty="0"/>
            </a:p>
          </p:txBody>
        </p:sp>
        <p:sp>
          <p:nvSpPr>
            <p:cNvPr id="90" name="Google Shape;90;p13"/>
            <p:cNvSpPr txBox="1"/>
            <p:nvPr/>
          </p:nvSpPr>
          <p:spPr>
            <a:xfrm>
              <a:off x="0" y="2133795"/>
              <a:ext cx="11137500" cy="4157635"/>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16886" b="0" i="0" u="none" strike="noStrike" cap="none" dirty="0">
                  <a:solidFill>
                    <a:schemeClr val="lt1"/>
                  </a:solidFill>
                  <a:latin typeface="Teko Medium"/>
                  <a:ea typeface="Teko Medium"/>
                  <a:cs typeface="Teko Medium"/>
                  <a:sym typeface="Teko Medium"/>
                </a:rPr>
                <a:t>Terra Proxima</a:t>
              </a:r>
              <a:endParaRPr dirty="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ea typeface="Teko Medium"/>
                <a:cs typeface="Teko Medium"/>
                <a:sym typeface="Teko Medium"/>
              </a:rPr>
              <a:t>7</a:t>
            </a:r>
            <a:r>
              <a:rPr lang="en-US" sz="12000" b="0" i="0" u="none" strike="noStrike" cap="none" dirty="0">
                <a:solidFill>
                  <a:schemeClr val="lt1"/>
                </a:solidFill>
                <a:latin typeface="Teko Medium"/>
                <a:ea typeface="Teko Medium"/>
                <a:cs typeface="Teko Medium"/>
                <a:sym typeface="Teko Medium"/>
              </a:rPr>
              <a:t> - </a:t>
            </a:r>
            <a:r>
              <a:rPr lang="en-US" sz="12000" dirty="0">
                <a:solidFill>
                  <a:schemeClr val="lt1"/>
                </a:solidFill>
                <a:latin typeface="Teko Medium"/>
                <a:ea typeface="Teko Medium"/>
                <a:cs typeface="Teko Medium"/>
                <a:sym typeface="Teko Medium"/>
              </a:rPr>
              <a:t>Versioning</a:t>
            </a:r>
            <a:endParaRPr dirty="0"/>
          </a:p>
        </p:txBody>
      </p:sp>
      <p:pic>
        <p:nvPicPr>
          <p:cNvPr id="3" name="Graphique 2">
            <a:extLst>
              <a:ext uri="{FF2B5EF4-FFF2-40B4-BE49-F238E27FC236}">
                <a16:creationId xmlns:a16="http://schemas.microsoft.com/office/drawing/2014/main" id="{64074BCB-33D5-D9BD-AEC0-2BCA025591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6428" y="4353197"/>
            <a:ext cx="13435143" cy="1580605"/>
          </a:xfrm>
          <a:prstGeom prst="rect">
            <a:avLst/>
          </a:prstGeom>
        </p:spPr>
      </p:pic>
    </p:spTree>
    <p:extLst>
      <p:ext uri="{BB962C8B-B14F-4D97-AF65-F5344CB8AC3E}">
        <p14:creationId xmlns:p14="http://schemas.microsoft.com/office/powerpoint/2010/main" val="23380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ea typeface="Teko Medium"/>
                <a:cs typeface="Teko Medium"/>
                <a:sym typeface="Teko Medium"/>
              </a:rPr>
              <a:t>8</a:t>
            </a:r>
            <a:r>
              <a:rPr lang="en-US" sz="12000" b="0" i="0" u="none" strike="noStrike" cap="none" dirty="0">
                <a:solidFill>
                  <a:schemeClr val="lt1"/>
                </a:solidFill>
                <a:latin typeface="Teko Medium"/>
                <a:ea typeface="Teko Medium"/>
                <a:cs typeface="Teko Medium"/>
                <a:sym typeface="Teko Medium"/>
              </a:rPr>
              <a:t> – </a:t>
            </a:r>
            <a:r>
              <a:rPr lang="en-US" sz="12000" dirty="0">
                <a:solidFill>
                  <a:schemeClr val="lt1"/>
                </a:solidFill>
                <a:latin typeface="Teko Medium"/>
                <a:ea typeface="Teko Medium"/>
                <a:cs typeface="Teko Medium"/>
                <a:sym typeface="Teko Medium"/>
              </a:rPr>
              <a:t>Gestion de </a:t>
            </a:r>
            <a:r>
              <a:rPr lang="en-US" sz="12000" dirty="0" err="1">
                <a:solidFill>
                  <a:schemeClr val="lt1"/>
                </a:solidFill>
                <a:latin typeface="Teko Medium"/>
                <a:ea typeface="Teko Medium"/>
                <a:cs typeface="Teko Medium"/>
                <a:sym typeface="Teko Medium"/>
              </a:rPr>
              <a:t>projet</a:t>
            </a:r>
            <a:endParaRPr dirty="0"/>
          </a:p>
        </p:txBody>
      </p:sp>
      <p:pic>
        <p:nvPicPr>
          <p:cNvPr id="4" name="Image 3">
            <a:extLst>
              <a:ext uri="{FF2B5EF4-FFF2-40B4-BE49-F238E27FC236}">
                <a16:creationId xmlns:a16="http://schemas.microsoft.com/office/drawing/2014/main" id="{B5D8A384-91AA-83E1-02CF-7C3C7B101AFE}"/>
              </a:ext>
            </a:extLst>
          </p:cNvPr>
          <p:cNvPicPr>
            <a:picLocks noChangeAspect="1"/>
          </p:cNvPicPr>
          <p:nvPr/>
        </p:nvPicPr>
        <p:blipFill>
          <a:blip r:embed="rId4"/>
          <a:stretch>
            <a:fillRect/>
          </a:stretch>
        </p:blipFill>
        <p:spPr>
          <a:xfrm>
            <a:off x="5066731" y="3294816"/>
            <a:ext cx="8154538" cy="5973009"/>
          </a:xfrm>
          <a:prstGeom prst="rect">
            <a:avLst/>
          </a:prstGeom>
        </p:spPr>
      </p:pic>
    </p:spTree>
    <p:extLst>
      <p:ext uri="{BB962C8B-B14F-4D97-AF65-F5344CB8AC3E}">
        <p14:creationId xmlns:p14="http://schemas.microsoft.com/office/powerpoint/2010/main" val="14674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2926080" y="4220170"/>
            <a:ext cx="12435839"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000" b="0" i="0" u="none" strike="noStrike" cap="none" dirty="0" err="1">
                <a:solidFill>
                  <a:schemeClr val="lt1"/>
                </a:solidFill>
                <a:latin typeface="Teko Medium"/>
                <a:ea typeface="Teko Medium"/>
                <a:cs typeface="Teko Medium"/>
                <a:sym typeface="Teko Medium"/>
              </a:rPr>
              <a:t>Démo</a:t>
            </a:r>
            <a:r>
              <a:rPr lang="en-US" sz="12000" b="0" i="0" u="none" strike="noStrike" cap="none" dirty="0">
                <a:solidFill>
                  <a:schemeClr val="lt1"/>
                </a:solidFill>
                <a:latin typeface="Teko Medium"/>
                <a:ea typeface="Teko Medium"/>
                <a:cs typeface="Teko Medium"/>
                <a:sym typeface="Teko Medium"/>
              </a:rPr>
              <a:t> du </a:t>
            </a:r>
            <a:r>
              <a:rPr lang="en-US" sz="12000" b="0" i="0" u="none" strike="noStrike" cap="none" dirty="0" err="1">
                <a:solidFill>
                  <a:schemeClr val="lt1"/>
                </a:solidFill>
                <a:latin typeface="Teko Medium"/>
                <a:ea typeface="Teko Medium"/>
                <a:cs typeface="Teko Medium"/>
                <a:sym typeface="Teko Medium"/>
              </a:rPr>
              <a:t>projet</a:t>
            </a:r>
            <a:endParaRPr dirty="0"/>
          </a:p>
        </p:txBody>
      </p:sp>
    </p:spTree>
    <p:extLst>
      <p:ext uri="{BB962C8B-B14F-4D97-AF65-F5344CB8AC3E}">
        <p14:creationId xmlns:p14="http://schemas.microsoft.com/office/powerpoint/2010/main" val="134724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41"/>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5" name="Google Shape;142;p15">
            <a:extLst>
              <a:ext uri="{FF2B5EF4-FFF2-40B4-BE49-F238E27FC236}">
                <a16:creationId xmlns:a16="http://schemas.microsoft.com/office/drawing/2014/main" id="{B307A278-8D55-766F-5281-8D135C507F00}"/>
              </a:ext>
            </a:extLst>
          </p:cNvPr>
          <p:cNvPicPr preferRelativeResize="0"/>
          <p:nvPr/>
        </p:nvPicPr>
        <p:blipFill rotWithShape="1">
          <a:blip r:embed="rId4">
            <a:alphaModFix amt="80000"/>
          </a:blip>
          <a:srcRect/>
          <a:stretch/>
        </p:blipFill>
        <p:spPr>
          <a:xfrm>
            <a:off x="10332719" y="1881051"/>
            <a:ext cx="7579062" cy="8405949"/>
          </a:xfrm>
          <a:prstGeom prst="rect">
            <a:avLst/>
          </a:prstGeom>
          <a:noFill/>
          <a:ln>
            <a:noFill/>
          </a:ln>
        </p:spPr>
      </p:pic>
      <p:sp>
        <p:nvSpPr>
          <p:cNvPr id="3" name="Google Shape;798;p44">
            <a:extLst>
              <a:ext uri="{FF2B5EF4-FFF2-40B4-BE49-F238E27FC236}">
                <a16:creationId xmlns:a16="http://schemas.microsoft.com/office/drawing/2014/main" id="{CD5F7069-921B-76DB-939C-1A4ECFBFE556}"/>
              </a:ext>
            </a:extLst>
          </p:cNvPr>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1 – </a:t>
            </a:r>
            <a:r>
              <a:rPr lang="en-US" sz="12000" b="0" i="0" u="none" strike="noStrike" cap="none" dirty="0" err="1">
                <a:solidFill>
                  <a:schemeClr val="lt1"/>
                </a:solidFill>
                <a:latin typeface="Teko Medium"/>
                <a:ea typeface="Teko Medium"/>
                <a:cs typeface="Teko Medium"/>
                <a:sym typeface="Teko Medium"/>
              </a:rPr>
              <a:t>Postulat</a:t>
            </a:r>
            <a:r>
              <a:rPr lang="en-US" sz="12000" b="0" i="0" u="none" strike="noStrike" cap="none" dirty="0">
                <a:solidFill>
                  <a:schemeClr val="lt1"/>
                </a:solidFill>
                <a:latin typeface="Teko Medium"/>
                <a:ea typeface="Teko Medium"/>
                <a:cs typeface="Teko Medium"/>
                <a:sym typeface="Teko Medium"/>
              </a:rPr>
              <a:t> de base</a:t>
            </a:r>
            <a:endParaRPr dirty="0"/>
          </a:p>
        </p:txBody>
      </p:sp>
      <p:sp>
        <p:nvSpPr>
          <p:cNvPr id="4" name="Google Shape;799;p44">
            <a:extLst>
              <a:ext uri="{FF2B5EF4-FFF2-40B4-BE49-F238E27FC236}">
                <a16:creationId xmlns:a16="http://schemas.microsoft.com/office/drawing/2014/main" id="{FE8A44CF-48B7-3D57-17BD-DB2C6D07F18D}"/>
              </a:ext>
            </a:extLst>
          </p:cNvPr>
          <p:cNvSpPr txBox="1"/>
          <p:nvPr/>
        </p:nvSpPr>
        <p:spPr>
          <a:xfrm>
            <a:off x="1028699" y="3373270"/>
            <a:ext cx="8115301" cy="35009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err="1">
                <a:solidFill>
                  <a:srgbClr val="FFFFFF"/>
                </a:solidFill>
                <a:latin typeface="Montserrat"/>
                <a:sym typeface="Montserrat"/>
              </a:rPr>
              <a:t>Développement</a:t>
            </a:r>
            <a:r>
              <a:rPr lang="en-US" sz="3500" dirty="0">
                <a:solidFill>
                  <a:srgbClr val="FFFFFF"/>
                </a:solidFill>
                <a:latin typeface="Montserrat"/>
                <a:sym typeface="Montserrat"/>
              </a:rPr>
              <a:t> d’un </a:t>
            </a:r>
            <a:r>
              <a:rPr lang="en-US" sz="3500" dirty="0" err="1">
                <a:solidFill>
                  <a:srgbClr val="FFFFFF"/>
                </a:solidFill>
                <a:latin typeface="Montserrat"/>
                <a:sym typeface="Montserrat"/>
              </a:rPr>
              <a:t>projet</a:t>
            </a:r>
            <a:r>
              <a:rPr lang="en-US" sz="3500" dirty="0">
                <a:solidFill>
                  <a:srgbClr val="FFFFFF"/>
                </a:solidFill>
                <a:latin typeface="Montserrat"/>
                <a:sym typeface="Montserrat"/>
              </a:rPr>
              <a:t> </a:t>
            </a:r>
            <a:r>
              <a:rPr lang="en-US" sz="3500" dirty="0" err="1">
                <a:solidFill>
                  <a:srgbClr val="FFFFFF"/>
                </a:solidFill>
                <a:latin typeface="Montserrat"/>
                <a:sym typeface="Montserrat"/>
              </a:rPr>
              <a:t>faisant</a:t>
            </a:r>
            <a:r>
              <a:rPr lang="en-US" sz="3500" dirty="0">
                <a:solidFill>
                  <a:srgbClr val="FFFFFF"/>
                </a:solidFill>
                <a:latin typeface="Montserrat"/>
                <a:sym typeface="Montserrat"/>
              </a:rPr>
              <a:t> </a:t>
            </a:r>
            <a:r>
              <a:rPr lang="en-US" sz="3500" dirty="0" err="1">
                <a:solidFill>
                  <a:srgbClr val="FFFFFF"/>
                </a:solidFill>
                <a:latin typeface="Montserrat"/>
                <a:sym typeface="Montserrat"/>
              </a:rPr>
              <a:t>appel</a:t>
            </a:r>
            <a:r>
              <a:rPr lang="en-US" sz="3500" dirty="0">
                <a:solidFill>
                  <a:srgbClr val="FFFFFF"/>
                </a:solidFill>
                <a:latin typeface="Montserrat"/>
                <a:sym typeface="Montserrat"/>
              </a:rPr>
              <a:t> aux </a:t>
            </a:r>
            <a:r>
              <a:rPr lang="en-US" sz="3500" dirty="0" err="1">
                <a:solidFill>
                  <a:srgbClr val="FFFFFF"/>
                </a:solidFill>
                <a:latin typeface="Montserrat"/>
                <a:sym typeface="Montserrat"/>
              </a:rPr>
              <a:t>dernières</a:t>
            </a:r>
            <a:r>
              <a:rPr lang="en-US" sz="3500" dirty="0">
                <a:solidFill>
                  <a:srgbClr val="FFFFFF"/>
                </a:solidFill>
                <a:latin typeface="Montserrat"/>
                <a:sym typeface="Montserrat"/>
              </a:rPr>
              <a:t> technologies de creation </a:t>
            </a:r>
            <a:r>
              <a:rPr lang="en-US" sz="3500" dirty="0" err="1">
                <a:solidFill>
                  <a:srgbClr val="FFFFFF"/>
                </a:solidFill>
                <a:latin typeface="Montserrat"/>
                <a:sym typeface="Montserrat"/>
              </a:rPr>
              <a:t>d’</a:t>
            </a:r>
            <a:r>
              <a:rPr lang="en-US" sz="3500" dirty="0" err="1">
                <a:solidFill>
                  <a:srgbClr val="FFFF00"/>
                </a:solidFill>
                <a:latin typeface="Montserrat"/>
                <a:sym typeface="Montserrat"/>
              </a:rPr>
              <a:t>experience</a:t>
            </a:r>
            <a:r>
              <a:rPr lang="en-US" sz="3500" dirty="0">
                <a:solidFill>
                  <a:srgbClr val="FFFF00"/>
                </a:solidFill>
                <a:latin typeface="Montserrat"/>
                <a:sym typeface="Montserrat"/>
              </a:rPr>
              <a:t> </a:t>
            </a:r>
            <a:r>
              <a:rPr lang="en-US" sz="3500" dirty="0" err="1">
                <a:solidFill>
                  <a:srgbClr val="FFFF00"/>
                </a:solidFill>
                <a:latin typeface="Montserrat"/>
                <a:sym typeface="Montserrat"/>
              </a:rPr>
              <a:t>immersives</a:t>
            </a:r>
            <a:r>
              <a:rPr lang="en-US" sz="3500" dirty="0">
                <a:solidFill>
                  <a:srgbClr val="FFFF00"/>
                </a:solidFill>
                <a:latin typeface="Montserrat"/>
                <a:sym typeface="Montserrat"/>
              </a:rPr>
              <a:t> </a:t>
            </a:r>
            <a:r>
              <a:rPr lang="en-US" sz="3500" dirty="0" err="1">
                <a:solidFill>
                  <a:srgbClr val="FFFFFF"/>
                </a:solidFill>
                <a:latin typeface="Montserrat"/>
                <a:sym typeface="Montserrat"/>
              </a:rPr>
              <a:t>en</a:t>
            </a:r>
            <a:r>
              <a:rPr lang="en-US" sz="3500" dirty="0">
                <a:solidFill>
                  <a:srgbClr val="FFFFFF"/>
                </a:solidFill>
                <a:latin typeface="Montserrat"/>
                <a:sym typeface="Montserrat"/>
              </a:rPr>
              <a:t> y integrant des </a:t>
            </a:r>
            <a:r>
              <a:rPr lang="en-US" sz="3500" dirty="0" err="1">
                <a:solidFill>
                  <a:srgbClr val="FFFFFF"/>
                </a:solidFill>
                <a:latin typeface="Montserrat"/>
                <a:sym typeface="Montserrat"/>
              </a:rPr>
              <a:t>fonctionnalités</a:t>
            </a:r>
            <a:r>
              <a:rPr lang="en-US" sz="3500" dirty="0">
                <a:solidFill>
                  <a:srgbClr val="FFFFFF"/>
                </a:solidFill>
                <a:latin typeface="Montserrat"/>
                <a:sym typeface="Montserrat"/>
              </a:rPr>
              <a:t> </a:t>
            </a:r>
            <a:r>
              <a:rPr lang="en-US" sz="3500" dirty="0" err="1">
                <a:solidFill>
                  <a:srgbClr val="FFFFFF"/>
                </a:solidFill>
                <a:latin typeface="Montserrat"/>
                <a:sym typeface="Montserrat"/>
              </a:rPr>
              <a:t>d’</a:t>
            </a:r>
            <a:r>
              <a:rPr lang="en-US" sz="3500" dirty="0" err="1">
                <a:solidFill>
                  <a:srgbClr val="FFFF00"/>
                </a:solidFill>
                <a:latin typeface="Montserrat"/>
                <a:sym typeface="Montserrat"/>
              </a:rPr>
              <a:t>intelligence</a:t>
            </a:r>
            <a:r>
              <a:rPr lang="en-US" sz="3500" dirty="0">
                <a:solidFill>
                  <a:srgbClr val="FFFF00"/>
                </a:solidFill>
                <a:latin typeface="Montserrat"/>
                <a:sym typeface="Montserrat"/>
              </a:rPr>
              <a:t> </a:t>
            </a:r>
            <a:r>
              <a:rPr lang="en-US" sz="3500" dirty="0" err="1">
                <a:solidFill>
                  <a:srgbClr val="FFFF00"/>
                </a:solidFill>
                <a:latin typeface="Montserrat"/>
                <a:sym typeface="Montserrat"/>
              </a:rPr>
              <a:t>artificielle</a:t>
            </a:r>
            <a:r>
              <a:rPr lang="en-US" sz="3500" dirty="0">
                <a:solidFill>
                  <a:srgbClr val="FFFFFF"/>
                </a:solidFill>
                <a:latin typeface="Montserrat"/>
                <a:sym typeface="Montserrat"/>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2 – </a:t>
            </a:r>
            <a:r>
              <a:rPr lang="en-US" sz="12000" b="0" i="0" u="none" strike="noStrike" cap="none" dirty="0" err="1">
                <a:solidFill>
                  <a:schemeClr val="lt1"/>
                </a:solidFill>
                <a:latin typeface="Teko Medium"/>
                <a:ea typeface="Teko Medium"/>
                <a:cs typeface="Teko Medium"/>
                <a:sym typeface="Teko Medium"/>
              </a:rPr>
              <a:t>Évolutio</a:t>
            </a:r>
            <a:r>
              <a:rPr lang="en-US" sz="12000" dirty="0" err="1">
                <a:solidFill>
                  <a:schemeClr val="lt1"/>
                </a:solidFill>
                <a:latin typeface="Teko Medium"/>
                <a:ea typeface="Teko Medium"/>
                <a:cs typeface="Teko Medium"/>
                <a:sym typeface="Teko Medium"/>
              </a:rPr>
              <a:t>n</a:t>
            </a:r>
            <a:r>
              <a:rPr lang="en-US" sz="12000" dirty="0">
                <a:solidFill>
                  <a:schemeClr val="lt1"/>
                </a:solidFill>
                <a:latin typeface="Teko Medium"/>
                <a:ea typeface="Teko Medium"/>
                <a:cs typeface="Teko Medium"/>
                <a:sym typeface="Teko Medium"/>
              </a:rPr>
              <a:t> du </a:t>
            </a:r>
            <a:r>
              <a:rPr lang="en-US" sz="12000" dirty="0" err="1">
                <a:solidFill>
                  <a:schemeClr val="lt1"/>
                </a:solidFill>
                <a:latin typeface="Teko Medium"/>
                <a:ea typeface="Teko Medium"/>
                <a:cs typeface="Teko Medium"/>
                <a:sym typeface="Teko Medium"/>
              </a:rPr>
              <a:t>projet</a:t>
            </a:r>
            <a:endParaRPr dirty="0"/>
          </a:p>
        </p:txBody>
      </p:sp>
      <p:sp>
        <p:nvSpPr>
          <p:cNvPr id="799" name="Google Shape;799;p44"/>
          <p:cNvSpPr txBox="1"/>
          <p:nvPr/>
        </p:nvSpPr>
        <p:spPr>
          <a:xfrm>
            <a:off x="1028699" y="3373270"/>
            <a:ext cx="15717883" cy="35009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FFFFFF"/>
                </a:solidFill>
                <a:latin typeface="Montserrat"/>
                <a:sym typeface="Montserrat"/>
              </a:rPr>
              <a:t>À la base, le jeu </a:t>
            </a:r>
            <a:r>
              <a:rPr lang="en-US" sz="3500" dirty="0" err="1">
                <a:solidFill>
                  <a:srgbClr val="FFFFFF"/>
                </a:solidFill>
                <a:latin typeface="Montserrat"/>
                <a:sym typeface="Montserrat"/>
              </a:rPr>
              <a:t>devait</a:t>
            </a:r>
            <a:r>
              <a:rPr lang="en-US" sz="3500" dirty="0">
                <a:solidFill>
                  <a:srgbClr val="FFFFFF"/>
                </a:solidFill>
                <a:latin typeface="Montserrat"/>
                <a:sym typeface="Montserrat"/>
              </a:rPr>
              <a:t> </a:t>
            </a:r>
            <a:r>
              <a:rPr lang="en-US" sz="3500" dirty="0" err="1">
                <a:solidFill>
                  <a:srgbClr val="FFFFFF"/>
                </a:solidFill>
                <a:latin typeface="Montserrat"/>
                <a:sym typeface="Montserrat"/>
              </a:rPr>
              <a:t>consister</a:t>
            </a:r>
            <a:r>
              <a:rPr lang="en-US" sz="3500" dirty="0">
                <a:solidFill>
                  <a:srgbClr val="FFFFFF"/>
                </a:solidFill>
                <a:latin typeface="Montserrat"/>
                <a:sym typeface="Montserrat"/>
              </a:rPr>
              <a:t> à </a:t>
            </a:r>
            <a:r>
              <a:rPr lang="fr-FR" sz="3500" dirty="0">
                <a:solidFill>
                  <a:srgbClr val="FFFFFF"/>
                </a:solidFill>
                <a:latin typeface="Montserrat"/>
                <a:sym typeface="Montserrat"/>
              </a:rPr>
              <a:t>contrôler</a:t>
            </a:r>
            <a:r>
              <a:rPr lang="en-US" sz="3500" dirty="0">
                <a:solidFill>
                  <a:srgbClr val="FFFFFF"/>
                </a:solidFill>
                <a:latin typeface="Montserrat"/>
                <a:sym typeface="Montserrat"/>
              </a:rPr>
              <a:t> un drone dans un monde </a:t>
            </a:r>
            <a:r>
              <a:rPr lang="en-US" sz="3500" dirty="0" err="1">
                <a:solidFill>
                  <a:srgbClr val="FFFFFF"/>
                </a:solidFill>
                <a:latin typeface="Montserrat"/>
                <a:sym typeface="Montserrat"/>
              </a:rPr>
              <a:t>ouvert</a:t>
            </a:r>
            <a:r>
              <a:rPr lang="en-US" sz="3500" dirty="0">
                <a:solidFill>
                  <a:srgbClr val="FFFFFF"/>
                </a:solidFill>
                <a:latin typeface="Montserrat"/>
                <a:sym typeface="Montserrat"/>
              </a:rPr>
              <a:t>. </a:t>
            </a:r>
          </a:p>
          <a:p>
            <a:pPr marL="0" marR="0" lvl="0" indent="0" algn="l" rtl="0">
              <a:lnSpc>
                <a:spcPct val="130000"/>
              </a:lnSpc>
              <a:spcBef>
                <a:spcPts val="0"/>
              </a:spcBef>
              <a:spcAft>
                <a:spcPts val="0"/>
              </a:spcAft>
              <a:buNone/>
            </a:pPr>
            <a:endParaRPr lang="en-US" sz="3500" dirty="0">
              <a:solidFill>
                <a:srgbClr val="FFFFFF"/>
              </a:solidFill>
              <a:latin typeface="Montserrat"/>
              <a:sym typeface="Montserrat"/>
            </a:endParaRPr>
          </a:p>
          <a:p>
            <a:pPr marL="0" marR="0" lvl="0" indent="0" algn="l" rtl="0">
              <a:lnSpc>
                <a:spcPct val="130000"/>
              </a:lnSpc>
              <a:spcBef>
                <a:spcPts val="0"/>
              </a:spcBef>
              <a:spcAft>
                <a:spcPts val="0"/>
              </a:spcAft>
              <a:buNone/>
            </a:pPr>
            <a:r>
              <a:rPr lang="en-US" sz="3500" dirty="0">
                <a:solidFill>
                  <a:srgbClr val="FFFFFF"/>
                </a:solidFill>
                <a:latin typeface="Montserrat"/>
                <a:sym typeface="Montserrat"/>
              </a:rPr>
              <a:t>Au vu des </a:t>
            </a:r>
            <a:r>
              <a:rPr lang="en-US" sz="3500" dirty="0" err="1">
                <a:solidFill>
                  <a:srgbClr val="FFFFFF"/>
                </a:solidFill>
                <a:latin typeface="Montserrat"/>
                <a:sym typeface="Montserrat"/>
              </a:rPr>
              <a:t>possibilités</a:t>
            </a:r>
            <a:r>
              <a:rPr lang="en-US" sz="3500" dirty="0">
                <a:solidFill>
                  <a:srgbClr val="FFFFFF"/>
                </a:solidFill>
                <a:latin typeface="Montserrat"/>
                <a:sym typeface="Montserrat"/>
              </a:rPr>
              <a:t> </a:t>
            </a:r>
            <a:r>
              <a:rPr lang="en-US" sz="3500" dirty="0" err="1">
                <a:solidFill>
                  <a:srgbClr val="FFFFFF"/>
                </a:solidFill>
                <a:latin typeface="Montserrat"/>
                <a:sym typeface="Montserrat"/>
              </a:rPr>
              <a:t>offertes</a:t>
            </a:r>
            <a:r>
              <a:rPr lang="en-US" sz="3500" dirty="0">
                <a:solidFill>
                  <a:srgbClr val="FFFFFF"/>
                </a:solidFill>
                <a:latin typeface="Montserrat"/>
                <a:sym typeface="Montserrat"/>
              </a:rPr>
              <a:t> par Unreal, nous </a:t>
            </a:r>
            <a:r>
              <a:rPr lang="en-US" sz="3500" dirty="0" err="1">
                <a:solidFill>
                  <a:srgbClr val="FFFFFF"/>
                </a:solidFill>
                <a:latin typeface="Montserrat"/>
                <a:sym typeface="Montserrat"/>
              </a:rPr>
              <a:t>décidons</a:t>
            </a:r>
            <a:r>
              <a:rPr lang="en-US" sz="3500" dirty="0">
                <a:solidFill>
                  <a:srgbClr val="FFFFFF"/>
                </a:solidFill>
                <a:latin typeface="Montserrat"/>
                <a:sym typeface="Montserrat"/>
              </a:rPr>
              <a:t> </a:t>
            </a:r>
            <a:r>
              <a:rPr lang="en-US" sz="3500" dirty="0" err="1">
                <a:solidFill>
                  <a:srgbClr val="FFFFFF"/>
                </a:solidFill>
                <a:latin typeface="Montserrat"/>
                <a:sym typeface="Montserrat"/>
              </a:rPr>
              <a:t>d’aller</a:t>
            </a:r>
            <a:r>
              <a:rPr lang="en-US" sz="3500" dirty="0">
                <a:solidFill>
                  <a:srgbClr val="FFFFFF"/>
                </a:solidFill>
                <a:latin typeface="Montserrat"/>
                <a:sym typeface="Montserrat"/>
              </a:rPr>
              <a:t> plus loin et de </a:t>
            </a:r>
            <a:r>
              <a:rPr lang="en-US" sz="3500" dirty="0" err="1">
                <a:solidFill>
                  <a:srgbClr val="FFFFFF"/>
                </a:solidFill>
                <a:latin typeface="Montserrat"/>
                <a:sym typeface="Montserrat"/>
              </a:rPr>
              <a:t>créer</a:t>
            </a:r>
            <a:r>
              <a:rPr lang="en-US" sz="3500" dirty="0">
                <a:solidFill>
                  <a:srgbClr val="FFFFFF"/>
                </a:solidFill>
                <a:latin typeface="Montserrat"/>
                <a:sym typeface="Montserrat"/>
              </a:rPr>
              <a:t> </a:t>
            </a:r>
            <a:r>
              <a:rPr lang="en-US" sz="3500" b="1" dirty="0">
                <a:solidFill>
                  <a:srgbClr val="00B0F0"/>
                </a:solidFill>
                <a:latin typeface="Montserrat"/>
                <a:sym typeface="Montserrat"/>
              </a:rPr>
              <a:t>un jeu de type action </a:t>
            </a:r>
            <a:r>
              <a:rPr lang="en-US" sz="3500" b="1" dirty="0" err="1">
                <a:solidFill>
                  <a:srgbClr val="00B0F0"/>
                </a:solidFill>
                <a:latin typeface="Montserrat"/>
                <a:sym typeface="Montserrat"/>
              </a:rPr>
              <a:t>multijoueur</a:t>
            </a:r>
            <a:r>
              <a:rPr lang="en-US" sz="3500" dirty="0">
                <a:solidFill>
                  <a:srgbClr val="FFFFFF"/>
                </a:solidFill>
                <a:latin typeface="Montserrat"/>
                <a:sym typeface="Montserrat"/>
              </a:rPr>
              <a:t>.</a:t>
            </a:r>
            <a:endParaRPr dirty="0"/>
          </a:p>
        </p:txBody>
      </p:sp>
    </p:spTree>
    <p:extLst>
      <p:ext uri="{BB962C8B-B14F-4D97-AF65-F5344CB8AC3E}">
        <p14:creationId xmlns:p14="http://schemas.microsoft.com/office/powerpoint/2010/main" val="27097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3 - </a:t>
            </a:r>
            <a:r>
              <a:rPr lang="en-US" sz="12000" b="0" i="0" u="none" strike="noStrike" cap="none" dirty="0" err="1">
                <a:solidFill>
                  <a:schemeClr val="lt1"/>
                </a:solidFill>
                <a:latin typeface="Teko Medium"/>
                <a:ea typeface="Teko Medium"/>
                <a:cs typeface="Teko Medium"/>
                <a:sym typeface="Teko Medium"/>
              </a:rPr>
              <a:t>Livrables</a:t>
            </a:r>
            <a:endParaRPr dirty="0"/>
          </a:p>
        </p:txBody>
      </p:sp>
      <p:sp>
        <p:nvSpPr>
          <p:cNvPr id="799" name="Google Shape;799;p44"/>
          <p:cNvSpPr txBox="1"/>
          <p:nvPr/>
        </p:nvSpPr>
        <p:spPr>
          <a:xfrm>
            <a:off x="1028699" y="3373270"/>
            <a:ext cx="15717883" cy="4201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dirty="0">
                <a:solidFill>
                  <a:srgbClr val="FFFFFF"/>
                </a:solidFill>
                <a:latin typeface="Montserrat"/>
                <a:sym typeface="Montserrat"/>
              </a:rPr>
              <a:t>Le projet s’articule autour de 3 livrables :</a:t>
            </a:r>
          </a:p>
          <a:p>
            <a:pPr lvl="1">
              <a:lnSpc>
                <a:spcPct val="130000"/>
              </a:lnSpc>
            </a:pPr>
            <a:r>
              <a:rPr lang="fr-FR" sz="3500" dirty="0">
                <a:solidFill>
                  <a:schemeClr val="bg1"/>
                </a:solidFill>
                <a:latin typeface="Montserrat"/>
                <a:sym typeface="Montserrat"/>
              </a:rPr>
              <a:t>	</a:t>
            </a:r>
            <a:r>
              <a:rPr lang="fr-FR" sz="3500" b="1" dirty="0">
                <a:solidFill>
                  <a:schemeClr val="bg1"/>
                </a:solidFill>
                <a:latin typeface="Montserrat"/>
                <a:sym typeface="Montserrat"/>
              </a:rPr>
              <a:t>Sprint 1</a:t>
            </a:r>
            <a:r>
              <a:rPr lang="fr-FR" sz="3500" dirty="0">
                <a:solidFill>
                  <a:schemeClr val="bg1"/>
                </a:solidFill>
                <a:latin typeface="Montserrat"/>
                <a:sym typeface="Montserrat"/>
              </a:rPr>
              <a:t> : Étude de faisabilité</a:t>
            </a:r>
          </a:p>
          <a:p>
            <a:pPr lvl="1">
              <a:lnSpc>
                <a:spcPct val="130000"/>
              </a:lnSpc>
            </a:pPr>
            <a:r>
              <a:rPr lang="fr-FR" sz="3500" dirty="0">
                <a:solidFill>
                  <a:schemeClr val="bg1"/>
                </a:solidFill>
                <a:latin typeface="Montserrat"/>
                <a:sym typeface="Montserrat"/>
              </a:rPr>
              <a:t>	</a:t>
            </a:r>
            <a:r>
              <a:rPr lang="fr-FR" sz="3500" b="1" dirty="0">
                <a:solidFill>
                  <a:schemeClr val="bg1"/>
                </a:solidFill>
                <a:latin typeface="Montserrat"/>
                <a:sym typeface="Montserrat"/>
              </a:rPr>
              <a:t>Sprint 2</a:t>
            </a:r>
            <a:r>
              <a:rPr lang="fr-FR" sz="3500" dirty="0">
                <a:solidFill>
                  <a:schemeClr val="bg1"/>
                </a:solidFill>
                <a:latin typeface="Montserrat"/>
                <a:sym typeface="Montserrat"/>
              </a:rPr>
              <a:t> : Développement</a:t>
            </a:r>
          </a:p>
          <a:p>
            <a:pPr lvl="1">
              <a:lnSpc>
                <a:spcPct val="130000"/>
              </a:lnSpc>
            </a:pPr>
            <a:r>
              <a:rPr lang="fr-FR" sz="3500" dirty="0">
                <a:solidFill>
                  <a:schemeClr val="bg1"/>
                </a:solidFill>
                <a:latin typeface="Montserrat"/>
                <a:sym typeface="Montserrat"/>
              </a:rPr>
              <a:t>	</a:t>
            </a:r>
            <a:r>
              <a:rPr lang="fr-FR" sz="3500" b="1" dirty="0">
                <a:solidFill>
                  <a:schemeClr val="bg1"/>
                </a:solidFill>
                <a:latin typeface="Montserrat"/>
                <a:sym typeface="Montserrat"/>
              </a:rPr>
              <a:t>Sprint 3</a:t>
            </a:r>
            <a:r>
              <a:rPr lang="fr-FR" sz="3500" dirty="0">
                <a:solidFill>
                  <a:schemeClr val="bg1"/>
                </a:solidFill>
                <a:latin typeface="Montserrat"/>
                <a:sym typeface="Montserrat"/>
              </a:rPr>
              <a:t> : </a:t>
            </a:r>
            <a:r>
              <a:rPr lang="fr-FR" sz="3500" dirty="0">
                <a:solidFill>
                  <a:srgbClr val="FFFFFF"/>
                </a:solidFill>
                <a:latin typeface="Montserrat"/>
                <a:sym typeface="Montserrat"/>
              </a:rPr>
              <a:t>Retour d’expérience et amélioration</a:t>
            </a:r>
          </a:p>
          <a:p>
            <a:pPr marR="0" lvl="0" algn="l" rtl="0">
              <a:lnSpc>
                <a:spcPct val="130000"/>
              </a:lnSpc>
              <a:spcBef>
                <a:spcPts val="0"/>
              </a:spcBef>
              <a:spcAft>
                <a:spcPts val="0"/>
              </a:spcAft>
            </a:pPr>
            <a:endParaRPr lang="fr-FR" sz="3500" dirty="0">
              <a:solidFill>
                <a:srgbClr val="FFFFFF"/>
              </a:solidFill>
              <a:latin typeface="Montserrat"/>
              <a:sym typeface="Montserrat"/>
            </a:endParaRPr>
          </a:p>
          <a:p>
            <a:pPr marR="0" lvl="0" algn="l" rtl="0">
              <a:lnSpc>
                <a:spcPct val="130000"/>
              </a:lnSpc>
              <a:spcBef>
                <a:spcPts val="0"/>
              </a:spcBef>
              <a:spcAft>
                <a:spcPts val="0"/>
              </a:spcAft>
            </a:pPr>
            <a:r>
              <a:rPr lang="fr-FR" sz="3500" dirty="0">
                <a:solidFill>
                  <a:srgbClr val="FFFFFF"/>
                </a:solidFill>
                <a:latin typeface="Montserrat"/>
                <a:sym typeface="Montserrat"/>
              </a:rPr>
              <a:t>Nous nous situons aujourd’hui dans la phase de </a:t>
            </a:r>
            <a:r>
              <a:rPr lang="fr-FR" sz="3500" b="1" dirty="0">
                <a:solidFill>
                  <a:srgbClr val="00B0F0"/>
                </a:solidFill>
                <a:latin typeface="Montserrat"/>
                <a:sym typeface="Montserrat"/>
              </a:rPr>
              <a:t>développement</a:t>
            </a:r>
            <a:r>
              <a:rPr lang="fr-FR" sz="3500" dirty="0">
                <a:solidFill>
                  <a:srgbClr val="FFFFFF"/>
                </a:solidFill>
                <a:latin typeface="Montserrat"/>
                <a:sym typeface="Montserrat"/>
              </a:rPr>
              <a:t>.</a:t>
            </a:r>
            <a:endParaRPr dirty="0"/>
          </a:p>
        </p:txBody>
      </p:sp>
    </p:spTree>
    <p:extLst>
      <p:ext uri="{BB962C8B-B14F-4D97-AF65-F5344CB8AC3E}">
        <p14:creationId xmlns:p14="http://schemas.microsoft.com/office/powerpoint/2010/main" val="285658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ea typeface="Teko Medium"/>
                <a:cs typeface="Teko Medium"/>
                <a:sym typeface="Teko Medium"/>
              </a:rPr>
              <a:t>4</a:t>
            </a:r>
            <a:r>
              <a:rPr lang="en-US" sz="12000" b="0" i="0" u="none" strike="noStrike" cap="none" dirty="0">
                <a:solidFill>
                  <a:schemeClr val="lt1"/>
                </a:solidFill>
                <a:latin typeface="Teko Medium"/>
                <a:ea typeface="Teko Medium"/>
                <a:cs typeface="Teko Medium"/>
                <a:sym typeface="Teko Medium"/>
              </a:rPr>
              <a:t> – </a:t>
            </a:r>
            <a:r>
              <a:rPr lang="en-US" sz="12000" b="0" i="0" u="none" strike="noStrike" cap="none" dirty="0" err="1">
                <a:solidFill>
                  <a:schemeClr val="lt1"/>
                </a:solidFill>
                <a:latin typeface="Teko Medium"/>
                <a:ea typeface="Teko Medium"/>
                <a:cs typeface="Teko Medium"/>
                <a:sym typeface="Teko Medium"/>
              </a:rPr>
              <a:t>Synthèse</a:t>
            </a:r>
            <a:r>
              <a:rPr lang="en-US" sz="12000" b="0" i="0" u="none" strike="noStrike" cap="none" dirty="0">
                <a:solidFill>
                  <a:schemeClr val="lt1"/>
                </a:solidFill>
                <a:latin typeface="Teko Medium"/>
                <a:ea typeface="Teko Medium"/>
                <a:cs typeface="Teko Medium"/>
                <a:sym typeface="Teko Medium"/>
              </a:rPr>
              <a:t> de </a:t>
            </a:r>
            <a:r>
              <a:rPr lang="en-US" sz="12000" b="0" i="0" u="none" strike="noStrike" cap="none" dirty="0" err="1">
                <a:solidFill>
                  <a:schemeClr val="lt1"/>
                </a:solidFill>
                <a:latin typeface="Teko Medium"/>
                <a:ea typeface="Teko Medium"/>
                <a:cs typeface="Teko Medium"/>
                <a:sym typeface="Teko Medium"/>
              </a:rPr>
              <a:t>faisabilité</a:t>
            </a:r>
            <a:endParaRPr dirty="0"/>
          </a:p>
        </p:txBody>
      </p:sp>
      <p:graphicFrame>
        <p:nvGraphicFramePr>
          <p:cNvPr id="2" name="Google Shape;659;p39">
            <a:extLst>
              <a:ext uri="{FF2B5EF4-FFF2-40B4-BE49-F238E27FC236}">
                <a16:creationId xmlns:a16="http://schemas.microsoft.com/office/drawing/2014/main" id="{078449D1-2ABB-2C96-1C00-901787763FA2}"/>
              </a:ext>
            </a:extLst>
          </p:cNvPr>
          <p:cNvGraphicFramePr/>
          <p:nvPr>
            <p:extLst>
              <p:ext uri="{D42A27DB-BD31-4B8C-83A1-F6EECF244321}">
                <p14:modId xmlns:p14="http://schemas.microsoft.com/office/powerpoint/2010/main" val="1109242705"/>
              </p:ext>
            </p:extLst>
          </p:nvPr>
        </p:nvGraphicFramePr>
        <p:xfrm>
          <a:off x="1028699" y="3177430"/>
          <a:ext cx="16246932" cy="5779898"/>
        </p:xfrm>
        <a:graphic>
          <a:graphicData uri="http://schemas.openxmlformats.org/drawingml/2006/table">
            <a:tbl>
              <a:tblPr>
                <a:noFill/>
                <a:tableStyleId>{AE2EDF44-7F8E-4724-8987-9EACE496F446}</a:tableStyleId>
              </a:tblPr>
              <a:tblGrid>
                <a:gridCol w="4061733">
                  <a:extLst>
                    <a:ext uri="{9D8B030D-6E8A-4147-A177-3AD203B41FA5}">
                      <a16:colId xmlns:a16="http://schemas.microsoft.com/office/drawing/2014/main" val="20000"/>
                    </a:ext>
                  </a:extLst>
                </a:gridCol>
                <a:gridCol w="4193290">
                  <a:extLst>
                    <a:ext uri="{9D8B030D-6E8A-4147-A177-3AD203B41FA5}">
                      <a16:colId xmlns:a16="http://schemas.microsoft.com/office/drawing/2014/main" val="20001"/>
                    </a:ext>
                  </a:extLst>
                </a:gridCol>
                <a:gridCol w="3930176">
                  <a:extLst>
                    <a:ext uri="{9D8B030D-6E8A-4147-A177-3AD203B41FA5}">
                      <a16:colId xmlns:a16="http://schemas.microsoft.com/office/drawing/2014/main" val="20002"/>
                    </a:ext>
                  </a:extLst>
                </a:gridCol>
                <a:gridCol w="4061733">
                  <a:extLst>
                    <a:ext uri="{9D8B030D-6E8A-4147-A177-3AD203B41FA5}">
                      <a16:colId xmlns:a16="http://schemas.microsoft.com/office/drawing/2014/main" val="20003"/>
                    </a:ext>
                  </a:extLst>
                </a:gridCol>
              </a:tblGrid>
              <a:tr h="848524">
                <a:tc>
                  <a:txBody>
                    <a:bodyPr/>
                    <a:lstStyle/>
                    <a:p>
                      <a:pPr marL="0" marR="0" lvl="0" indent="0" algn="ctr" rtl="0">
                        <a:lnSpc>
                          <a:spcPct val="140000"/>
                        </a:lnSpc>
                        <a:spcBef>
                          <a:spcPts val="0"/>
                        </a:spcBef>
                        <a:spcAft>
                          <a:spcPts val="0"/>
                        </a:spcAft>
                        <a:buNone/>
                      </a:pPr>
                      <a:r>
                        <a:rPr lang="en-US" sz="3000" b="1" u="none" strike="noStrike" cap="none" dirty="0" err="1">
                          <a:solidFill>
                            <a:srgbClr val="60B3DD"/>
                          </a:solidFill>
                          <a:latin typeface="Teko"/>
                          <a:ea typeface="Teko"/>
                          <a:cs typeface="Teko"/>
                          <a:sym typeface="Teko"/>
                        </a:rPr>
                        <a:t>Graphisme</a:t>
                      </a:r>
                      <a:endParaRPr sz="1100" u="none" strike="noStrike" cap="none" dirty="0"/>
                    </a:p>
                  </a:txBody>
                  <a:tcPr marL="190500" marR="190500" marT="190500" marB="190500">
                    <a:lnL w="9525" cap="flat" cmpd="sng">
                      <a:solidFill>
                        <a:srgbClr val="A6A6A6"/>
                      </a:solidFill>
                      <a:prstDash val="solid"/>
                      <a:round/>
                      <a:headEnd type="none" w="sm" len="sm"/>
                      <a:tailEnd type="none" w="sm" len="sm"/>
                    </a:lnL>
                    <a:lnR w="9525" cap="flat" cmpd="sng" algn="ctr">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err="1">
                          <a:solidFill>
                            <a:srgbClr val="60B3DD"/>
                          </a:solidFill>
                          <a:latin typeface="Teko"/>
                          <a:ea typeface="Teko"/>
                          <a:cs typeface="Teko"/>
                          <a:sym typeface="Teko"/>
                        </a:rPr>
                        <a:t>Logique</a:t>
                      </a:r>
                      <a:r>
                        <a:rPr lang="en-US" sz="3000" b="1" u="none" strike="noStrike" cap="none" dirty="0">
                          <a:solidFill>
                            <a:srgbClr val="60B3DD"/>
                          </a:solidFill>
                          <a:latin typeface="Teko"/>
                          <a:ea typeface="Teko"/>
                          <a:cs typeface="Teko"/>
                          <a:sym typeface="Teko"/>
                        </a:rPr>
                        <a:t> </a:t>
                      </a:r>
                      <a:r>
                        <a:rPr lang="en-US" sz="3000" b="1" u="none" strike="noStrike" cap="none" dirty="0" err="1">
                          <a:solidFill>
                            <a:srgbClr val="60B3DD"/>
                          </a:solidFill>
                          <a:latin typeface="Teko"/>
                          <a:ea typeface="Teko"/>
                          <a:cs typeface="Teko"/>
                          <a:sym typeface="Teko"/>
                        </a:rPr>
                        <a:t>générale</a:t>
                      </a:r>
                      <a:endParaRPr sz="1100" u="none" strike="noStrike" cap="none" dirty="0"/>
                    </a:p>
                  </a:txBody>
                  <a:tcPr marL="190500" marR="190500" marT="190500" marB="190500">
                    <a:lnL w="9525" cap="flat" cmpd="sng" algn="ctr">
                      <a:solidFill>
                        <a:srgbClr val="A6A6A6"/>
                      </a:solidFill>
                      <a:prstDash val="solid"/>
                      <a:round/>
                      <a:headEnd type="none" w="sm" len="sm"/>
                      <a:tailEnd type="none" w="sm" len="sm"/>
                    </a:lnL>
                    <a:lnR w="9525" cap="flat" cmpd="sng" algn="ctr">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a:solidFill>
                            <a:srgbClr val="60B3DD"/>
                          </a:solidFill>
                          <a:latin typeface="Teko"/>
                          <a:ea typeface="Teko"/>
                          <a:cs typeface="Teko"/>
                          <a:sym typeface="Teko"/>
                        </a:rPr>
                        <a:t>IA</a:t>
                      </a:r>
                      <a:endParaRPr sz="1100" u="none" strike="noStrike" cap="none" dirty="0"/>
                    </a:p>
                  </a:txBody>
                  <a:tcPr marL="190500" marR="190500" marT="190500" marB="190500">
                    <a:lnL w="9525" cap="flat" cmpd="sng" algn="ctr">
                      <a:solidFill>
                        <a:srgbClr val="A6A6A6"/>
                      </a:solidFill>
                      <a:prstDash val="solid"/>
                      <a:round/>
                      <a:headEnd type="none" w="sm" len="sm"/>
                      <a:tailEnd type="none" w="sm" len="sm"/>
                    </a:lnL>
                    <a:lnR w="9525" cap="flat" cmpd="sng" algn="ctr">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000" b="1" u="none" strike="noStrike" cap="none" dirty="0" err="1">
                          <a:solidFill>
                            <a:srgbClr val="60B3DD"/>
                          </a:solidFill>
                          <a:latin typeface="Teko"/>
                          <a:ea typeface="Teko"/>
                          <a:cs typeface="Teko"/>
                          <a:sym typeface="Teko"/>
                        </a:rPr>
                        <a:t>Juridique</a:t>
                      </a:r>
                      <a:endParaRPr sz="1100" u="none" strike="noStrike" cap="none" dirty="0"/>
                    </a:p>
                  </a:txBody>
                  <a:tcPr marL="190500" marR="190500" marT="190500" marB="190500">
                    <a:lnL w="9525" cap="flat" cmpd="sng" algn="ctr">
                      <a:solidFill>
                        <a:srgbClr val="A6A6A6"/>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A6A6A6"/>
                      </a:solidFill>
                      <a:prstDash val="solid"/>
                      <a:round/>
                      <a:headEnd type="none" w="sm" len="sm"/>
                      <a:tailEnd type="none" w="sm" len="sm"/>
                    </a:lnB>
                  </a:tcPr>
                </a:tc>
                <a:extLst>
                  <a:ext uri="{0D108BD9-81ED-4DB2-BD59-A6C34878D82A}">
                    <a16:rowId xmlns:a16="http://schemas.microsoft.com/office/drawing/2014/main" val="10001"/>
                  </a:ext>
                </a:extLst>
              </a:tr>
              <a:tr h="4804538">
                <a:tc>
                  <a:txBody>
                    <a:bodyPr/>
                    <a:lstStyle/>
                    <a:p>
                      <a:pPr marL="431801" marR="0" lvl="1" indent="-215900" algn="l" rtl="0">
                        <a:lnSpc>
                          <a:spcPct val="140000"/>
                        </a:lnSpc>
                        <a:spcBef>
                          <a:spcPts val="0"/>
                        </a:spcBef>
                        <a:spcAft>
                          <a:spcPts val="0"/>
                        </a:spcAft>
                        <a:buClr>
                          <a:srgbClr val="FFFFFF"/>
                        </a:buClr>
                        <a:buSzPts val="2000"/>
                        <a:buFont typeface="Arial"/>
                        <a:buChar char="•"/>
                      </a:pPr>
                      <a:r>
                        <a:rPr lang="en-US" sz="2000" u="none" strike="noStrike" cap="none" dirty="0" err="1">
                          <a:solidFill>
                            <a:srgbClr val="FFFFFF"/>
                          </a:solidFill>
                          <a:latin typeface="Montserrat"/>
                          <a:ea typeface="Montserrat"/>
                          <a:cs typeface="Montserrat"/>
                          <a:sym typeface="Montserrat"/>
                        </a:rPr>
                        <a:t>Création</a:t>
                      </a:r>
                      <a:r>
                        <a:rPr lang="en-US" sz="2000" u="none" strike="noStrike" cap="none" dirty="0">
                          <a:solidFill>
                            <a:srgbClr val="FFFFFF"/>
                          </a:solidFill>
                          <a:latin typeface="Montserrat"/>
                          <a:ea typeface="Montserrat"/>
                          <a:cs typeface="Montserrat"/>
                          <a:sym typeface="Montserrat"/>
                        </a:rPr>
                        <a:t> de </a:t>
                      </a:r>
                      <a:r>
                        <a:rPr lang="en-US" sz="2000" u="none" strike="noStrike" cap="none" dirty="0" err="1">
                          <a:solidFill>
                            <a:srgbClr val="FFFFFF"/>
                          </a:solidFill>
                          <a:latin typeface="Montserrat"/>
                          <a:ea typeface="Montserrat"/>
                          <a:cs typeface="Montserrat"/>
                          <a:sym typeface="Montserrat"/>
                        </a:rPr>
                        <a:t>personnage</a:t>
                      </a:r>
                      <a:r>
                        <a:rPr lang="en-US" sz="2000" u="none" strike="noStrike" cap="none" dirty="0">
                          <a:solidFill>
                            <a:srgbClr val="FFFFFF"/>
                          </a:solidFill>
                          <a:latin typeface="Montserrat"/>
                          <a:ea typeface="Montserrat"/>
                          <a:cs typeface="Montserrat"/>
                          <a:sym typeface="Montserrat"/>
                        </a:rPr>
                        <a:t> custom</a:t>
                      </a:r>
                    </a:p>
                    <a:p>
                      <a:pPr marL="431801" marR="0" lvl="1" indent="-215900" algn="l" rtl="0">
                        <a:lnSpc>
                          <a:spcPct val="140000"/>
                        </a:lnSpc>
                        <a:spcBef>
                          <a:spcPts val="0"/>
                        </a:spcBef>
                        <a:spcAft>
                          <a:spcPts val="0"/>
                        </a:spcAft>
                        <a:buClr>
                          <a:srgbClr val="FFFFFF"/>
                        </a:buClr>
                        <a:buSzPts val="2000"/>
                        <a:buFont typeface="Arial"/>
                        <a:buChar char="•"/>
                      </a:pPr>
                      <a:r>
                        <a:rPr lang="en-US" sz="2000" u="none" strike="noStrike" cap="none" dirty="0" err="1">
                          <a:solidFill>
                            <a:srgbClr val="FFFFFF"/>
                          </a:solidFill>
                          <a:latin typeface="Montserrat"/>
                          <a:sym typeface="Montserrat"/>
                        </a:rPr>
                        <a:t>Création</a:t>
                      </a:r>
                      <a:r>
                        <a:rPr lang="en-US" sz="2000" u="none" strike="noStrike" cap="none" dirty="0">
                          <a:solidFill>
                            <a:srgbClr val="FFFFFF"/>
                          </a:solidFill>
                          <a:latin typeface="Montserrat"/>
                          <a:sym typeface="Montserrat"/>
                        </a:rPr>
                        <a:t> </a:t>
                      </a:r>
                      <a:r>
                        <a:rPr lang="en-US" sz="2000" u="none" strike="noStrike" cap="none" dirty="0" err="1">
                          <a:solidFill>
                            <a:srgbClr val="FFFFFF"/>
                          </a:solidFill>
                          <a:latin typeface="Montserrat"/>
                          <a:sym typeface="Montserrat"/>
                        </a:rPr>
                        <a:t>d’animation</a:t>
                      </a:r>
                      <a:r>
                        <a:rPr lang="en-US" sz="2000" u="none" strike="noStrike" cap="none" dirty="0">
                          <a:solidFill>
                            <a:srgbClr val="FFFFFF"/>
                          </a:solidFill>
                          <a:latin typeface="Montserrat"/>
                          <a:sym typeface="Montserrat"/>
                        </a:rPr>
                        <a:t> custom</a:t>
                      </a:r>
                    </a:p>
                    <a:p>
                      <a:pPr marL="431801" marR="0" lvl="1" indent="-215900" algn="l" rtl="0">
                        <a:lnSpc>
                          <a:spcPct val="140000"/>
                        </a:lnSpc>
                        <a:spcBef>
                          <a:spcPts val="0"/>
                        </a:spcBef>
                        <a:spcAft>
                          <a:spcPts val="0"/>
                        </a:spcAft>
                        <a:buClr>
                          <a:srgbClr val="FFFFFF"/>
                        </a:buClr>
                        <a:buSzPts val="2000"/>
                        <a:buFont typeface="Arial"/>
                        <a:buChar char="•"/>
                      </a:pPr>
                      <a:r>
                        <a:rPr lang="en-US" sz="2000" u="none" strike="noStrike" cap="none" dirty="0" err="1">
                          <a:solidFill>
                            <a:srgbClr val="FFFFFF"/>
                          </a:solidFill>
                          <a:latin typeface="Montserrat"/>
                          <a:sym typeface="Montserrat"/>
                        </a:rPr>
                        <a:t>Création</a:t>
                      </a:r>
                      <a:r>
                        <a:rPr lang="en-US" sz="2000" u="none" strike="noStrike" cap="none" dirty="0">
                          <a:solidFill>
                            <a:srgbClr val="FFFFFF"/>
                          </a:solidFill>
                          <a:latin typeface="Montserrat"/>
                          <a:sym typeface="Montserrat"/>
                        </a:rPr>
                        <a:t> de map </a:t>
                      </a:r>
                      <a:r>
                        <a:rPr lang="en-US" sz="2000" u="none" strike="noStrike" cap="none" dirty="0" err="1">
                          <a:solidFill>
                            <a:srgbClr val="FFFFFF"/>
                          </a:solidFill>
                          <a:latin typeface="Montserrat"/>
                          <a:sym typeface="Montserrat"/>
                        </a:rPr>
                        <a:t>réaliste</a:t>
                      </a:r>
                      <a:endParaRPr lang="en-US"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ea typeface="Montserrat"/>
                          <a:cs typeface="Montserrat"/>
                          <a:sym typeface="Montserrat"/>
                        </a:rPr>
                        <a:t>Création de classes de personnages</a:t>
                      </a:r>
                    </a:p>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ea typeface="Montserrat"/>
                          <a:cs typeface="Montserrat"/>
                          <a:sym typeface="Montserrat"/>
                        </a:rPr>
                        <a:t>Gestion de la vie et des dégâts</a:t>
                      </a:r>
                    </a:p>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ea typeface="Montserrat"/>
                          <a:cs typeface="Montserrat"/>
                          <a:sym typeface="Montserrat"/>
                        </a:rPr>
                        <a:t>Multijoueur</a:t>
                      </a:r>
                    </a:p>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ea typeface="Montserrat"/>
                          <a:cs typeface="Montserrat"/>
                          <a:sym typeface="Montserrat"/>
                        </a:rPr>
                        <a:t>Gestion du flux d’ennemis</a:t>
                      </a:r>
                    </a:p>
                    <a:p>
                      <a:pPr marL="431801" marR="0" lvl="1" indent="-215900" algn="l" rtl="0">
                        <a:lnSpc>
                          <a:spcPct val="140000"/>
                        </a:lnSpc>
                        <a:spcBef>
                          <a:spcPts val="0"/>
                        </a:spcBef>
                        <a:spcAft>
                          <a:spcPts val="0"/>
                        </a:spcAft>
                        <a:buClr>
                          <a:srgbClr val="FFFFFF"/>
                        </a:buClr>
                        <a:buSzPts val="2000"/>
                        <a:buFont typeface="Arial"/>
                        <a:buChar char="•"/>
                      </a:pPr>
                      <a:endParaRPr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ea typeface="Montserrat"/>
                          <a:cs typeface="Montserrat"/>
                          <a:sym typeface="Montserrat"/>
                        </a:rPr>
                        <a:t>Déplacement et attaque des NPC fonctionnels</a:t>
                      </a:r>
                    </a:p>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sym typeface="Montserrat"/>
                        </a:rPr>
                        <a:t>Commande vocale fonctionnelle</a:t>
                      </a:r>
                      <a:endParaRPr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431801" marR="0" lvl="1" indent="-215900" algn="l" rtl="0">
                        <a:lnSpc>
                          <a:spcPct val="140000"/>
                        </a:lnSpc>
                        <a:spcBef>
                          <a:spcPts val="0"/>
                        </a:spcBef>
                        <a:spcAft>
                          <a:spcPts val="0"/>
                        </a:spcAft>
                        <a:buClr>
                          <a:srgbClr val="FFFFFF"/>
                        </a:buClr>
                        <a:buSzPts val="2000"/>
                        <a:buFont typeface="Arial"/>
                        <a:buChar char="•"/>
                      </a:pPr>
                      <a:r>
                        <a:rPr lang="fr-FR" sz="2000" u="none" strike="noStrike" cap="none" dirty="0">
                          <a:solidFill>
                            <a:srgbClr val="FFFFFF"/>
                          </a:solidFill>
                          <a:latin typeface="Montserrat"/>
                          <a:sym typeface="Montserrat"/>
                        </a:rPr>
                        <a:t>Vérification des éléments juridiques ok (voir T-LAW)</a:t>
                      </a:r>
                      <a:endParaRPr dirty="0"/>
                    </a:p>
                  </a:txBody>
                  <a:tcPr marL="190500" marR="190500" marT="190500" marB="1905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7230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3" name="Google Shape;799;p44">
            <a:extLst>
              <a:ext uri="{FF2B5EF4-FFF2-40B4-BE49-F238E27FC236}">
                <a16:creationId xmlns:a16="http://schemas.microsoft.com/office/drawing/2014/main" id="{ED7567A3-86B4-5D10-9A79-628AF14F4B20}"/>
              </a:ext>
            </a:extLst>
          </p:cNvPr>
          <p:cNvSpPr txBox="1"/>
          <p:nvPr/>
        </p:nvSpPr>
        <p:spPr>
          <a:xfrm>
            <a:off x="519247" y="316561"/>
            <a:ext cx="1571788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dirty="0">
                <a:solidFill>
                  <a:srgbClr val="FFFFFF"/>
                </a:solidFill>
                <a:latin typeface="Montserrat"/>
                <a:sym typeface="Montserrat"/>
              </a:rPr>
              <a:t>Prototypage de la </a:t>
            </a:r>
            <a:r>
              <a:rPr lang="fr-FR" sz="3500" dirty="0" err="1">
                <a:solidFill>
                  <a:srgbClr val="FFFFFF"/>
                </a:solidFill>
                <a:latin typeface="Montserrat"/>
                <a:sym typeface="Montserrat"/>
              </a:rPr>
              <a:t>map</a:t>
            </a:r>
            <a:r>
              <a:rPr lang="fr-FR" sz="3500" dirty="0">
                <a:solidFill>
                  <a:srgbClr val="FFFFFF"/>
                </a:solidFill>
                <a:latin typeface="Montserrat"/>
                <a:sym typeface="Montserrat"/>
              </a:rPr>
              <a:t> avec </a:t>
            </a:r>
            <a:r>
              <a:rPr lang="fr-FR" sz="3500" dirty="0" err="1">
                <a:solidFill>
                  <a:srgbClr val="FFFFFF"/>
                </a:solidFill>
                <a:latin typeface="Montserrat"/>
                <a:sym typeface="Montserrat"/>
              </a:rPr>
              <a:t>Tiled</a:t>
            </a:r>
            <a:r>
              <a:rPr lang="fr-FR" sz="3500" dirty="0">
                <a:solidFill>
                  <a:srgbClr val="FFFFFF"/>
                </a:solidFill>
                <a:latin typeface="Montserrat"/>
                <a:sym typeface="Montserrat"/>
              </a:rPr>
              <a:t> (</a:t>
            </a:r>
            <a:r>
              <a:rPr lang="fr-FR" sz="3500" dirty="0" err="1">
                <a:solidFill>
                  <a:srgbClr val="FFFFFF"/>
                </a:solidFill>
                <a:latin typeface="Montserrat"/>
                <a:sym typeface="Montserrat"/>
              </a:rPr>
              <a:t>MapEditor</a:t>
            </a:r>
            <a:r>
              <a:rPr lang="fr-FR" sz="3500" dirty="0">
                <a:solidFill>
                  <a:srgbClr val="FFFFFF"/>
                </a:solidFill>
                <a:latin typeface="Montserrat"/>
                <a:sym typeface="Montserrat"/>
              </a:rPr>
              <a:t>)</a:t>
            </a:r>
            <a:endParaRPr dirty="0"/>
          </a:p>
        </p:txBody>
      </p:sp>
      <p:pic>
        <p:nvPicPr>
          <p:cNvPr id="7" name="Image 6">
            <a:extLst>
              <a:ext uri="{FF2B5EF4-FFF2-40B4-BE49-F238E27FC236}">
                <a16:creationId xmlns:a16="http://schemas.microsoft.com/office/drawing/2014/main" id="{B23BCDBB-B217-F05E-2170-1F701E8BE1CD}"/>
              </a:ext>
            </a:extLst>
          </p:cNvPr>
          <p:cNvPicPr>
            <a:picLocks noChangeAspect="1"/>
          </p:cNvPicPr>
          <p:nvPr/>
        </p:nvPicPr>
        <p:blipFill>
          <a:blip r:embed="rId4"/>
          <a:stretch>
            <a:fillRect/>
          </a:stretch>
        </p:blipFill>
        <p:spPr>
          <a:xfrm>
            <a:off x="1303019" y="1016753"/>
            <a:ext cx="6714532" cy="675053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Image 8">
            <a:extLst>
              <a:ext uri="{FF2B5EF4-FFF2-40B4-BE49-F238E27FC236}">
                <a16:creationId xmlns:a16="http://schemas.microsoft.com/office/drawing/2014/main" id="{64B36C3B-FDE9-B7E1-91EE-D33B0AA734BD}"/>
              </a:ext>
            </a:extLst>
          </p:cNvPr>
          <p:cNvPicPr>
            <a:picLocks noChangeAspect="1"/>
          </p:cNvPicPr>
          <p:nvPr/>
        </p:nvPicPr>
        <p:blipFill>
          <a:blip r:embed="rId5"/>
          <a:stretch>
            <a:fillRect/>
          </a:stretch>
        </p:blipFill>
        <p:spPr>
          <a:xfrm>
            <a:off x="9777508" y="3219904"/>
            <a:ext cx="6750535" cy="675053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73715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3" name="Google Shape;799;p44">
            <a:extLst>
              <a:ext uri="{FF2B5EF4-FFF2-40B4-BE49-F238E27FC236}">
                <a16:creationId xmlns:a16="http://schemas.microsoft.com/office/drawing/2014/main" id="{ED7567A3-86B4-5D10-9A79-628AF14F4B20}"/>
              </a:ext>
            </a:extLst>
          </p:cNvPr>
          <p:cNvSpPr txBox="1"/>
          <p:nvPr/>
        </p:nvSpPr>
        <p:spPr>
          <a:xfrm>
            <a:off x="519247" y="316561"/>
            <a:ext cx="15717883"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fr-FR" sz="3500" dirty="0">
                <a:solidFill>
                  <a:srgbClr val="FFFFFF"/>
                </a:solidFill>
                <a:latin typeface="Montserrat"/>
                <a:sym typeface="Montserrat"/>
              </a:rPr>
              <a:t>Scénarios étudiés</a:t>
            </a:r>
            <a:endParaRPr dirty="0"/>
          </a:p>
        </p:txBody>
      </p:sp>
      <p:sp>
        <p:nvSpPr>
          <p:cNvPr id="6" name="ZoneTexte 5">
            <a:extLst>
              <a:ext uri="{FF2B5EF4-FFF2-40B4-BE49-F238E27FC236}">
                <a16:creationId xmlns:a16="http://schemas.microsoft.com/office/drawing/2014/main" id="{8E2403E3-1CAA-8459-C4D6-18807AF5534F}"/>
              </a:ext>
            </a:extLst>
          </p:cNvPr>
          <p:cNvSpPr txBox="1"/>
          <p:nvPr/>
        </p:nvSpPr>
        <p:spPr>
          <a:xfrm>
            <a:off x="1343840" y="1502535"/>
            <a:ext cx="15600319" cy="8298682"/>
          </a:xfrm>
          <a:prstGeom prst="rect">
            <a:avLst/>
          </a:prstGeom>
          <a:noFill/>
        </p:spPr>
        <p:txBody>
          <a:bodyPr wrap="square">
            <a:spAutoFit/>
          </a:bodyPr>
          <a:lstStyle/>
          <a:p>
            <a:pPr algn="just">
              <a:lnSpc>
                <a:spcPct val="107000"/>
              </a:lnSpc>
              <a:spcAft>
                <a:spcPts val="800"/>
              </a:spcAft>
            </a:pPr>
            <a:r>
              <a:rPr lang="fr-FR" sz="2000" b="1" i="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I)    Invasion extra-terrestre</a:t>
            </a:r>
            <a:endPar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Dans un futur proche, la Terre est envahie par une race extraterrestre avancée. Le joueur incarne le personnage principal, faisant partie d'une unité de résistance composée de quatre combattants d'élite. Ces extraterrestres utilisent des installations de contrôle climatique pour manipuler les éléments naturels tels que le vent, l'eau et le feu, afin de soumettre l'humanité.</a:t>
            </a:r>
          </a:p>
          <a:p>
            <a:pPr algn="just">
              <a:lnSpc>
                <a:spcPct val="107000"/>
              </a:lnSpc>
              <a:spcAft>
                <a:spcPts val="800"/>
              </a:spcAft>
            </a:pPr>
            <a:r>
              <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La mission du joueur est de mener une résistance contre les envahisseurs extraterrestres. En combattant les forces extraterrestres et en neutralisant leurs installations de contrôle climatique, l'unité de résistance espère libérer la Terre de l'emprise extraterrestre et préserver l'avenir de l'humanité.</a:t>
            </a:r>
          </a:p>
          <a:p>
            <a:pPr algn="just">
              <a:lnSpc>
                <a:spcPct val="107000"/>
              </a:lnSpc>
              <a:spcAft>
                <a:spcPts val="800"/>
              </a:spcAft>
            </a:pPr>
            <a:endPar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II)    Bactérie mutagène</a:t>
            </a:r>
            <a:endParaRPr lang="fr-FR"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Dans un avenir proche, une expérience scientifique secrète a mal tourné, libérant une bactérie mutagène dans l'environnement. Cette bactérie possède la capacité de contrôler les éléments naturels tels que le vent, l'eau et le feu. Rapidement, des catastrophes naturelles dévastatrices se produisent à travers le monde, menaçant l'existence de l'humanité.</a:t>
            </a:r>
          </a:p>
          <a:p>
            <a:pPr algn="just">
              <a:lnSpc>
                <a:spcPct val="107000"/>
              </a:lnSpc>
              <a:spcAft>
                <a:spcPts val="800"/>
              </a:spcAft>
            </a:pPr>
            <a:r>
              <a:rPr lang="fr-FR"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 joueur incarne le personnage principal, faisant partie d'une unité d'élite composée de quatre humanoïdes, spécialement conçus et équipés pour combattre cette menace. Leur mission est de repousser les vagues d'ennemis contrôlés par la bactérie mutagène, tout en cherchant un moyen de neutraliser la source de cette menace.</a:t>
            </a:r>
          </a:p>
          <a:p>
            <a:pPr algn="just">
              <a:lnSpc>
                <a:spcPct val="107000"/>
              </a:lnSpc>
              <a:spcAft>
                <a:spcPts val="800"/>
              </a:spcAft>
            </a:pPr>
            <a:endPar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i="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III)    Installations gouvernementales</a:t>
            </a:r>
            <a:endPar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Dans un pays asservi par un dictateur impitoyable, le joueur incarne le personnage principal, membre d'une unité de résistance composée de quatre combattants d'élite. Le dictateur utilise des installations gouvernementales secrètes pour contrôler les éléments naturels tels que le vent, l'eau et le feu, afin de maintenir son emprise sur la population.</a:t>
            </a:r>
          </a:p>
          <a:p>
            <a:pPr algn="just"/>
            <a:r>
              <a:rPr lang="fr-FR" sz="2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Le joueur doit mener une rébellion contre le régime tyrannique en affrontant les forces de sécurité et les défenses contrôlées par le dictateur. Chaque membre de l'unité possède des compétences spécifiques et complémentaires, ce qui permet de combiner les talents et de mettre en place des stratégies efficaces pour progresser dans le jeu.</a:t>
            </a:r>
            <a:endParaRPr lang="fr-FR" sz="2000" dirty="0">
              <a:solidFill>
                <a:schemeClr val="accent5">
                  <a:lumMod val="40000"/>
                  <a:lumOff val="60000"/>
                </a:schemeClr>
              </a:solidFill>
            </a:endParaRPr>
          </a:p>
        </p:txBody>
      </p:sp>
    </p:spTree>
    <p:extLst>
      <p:ext uri="{BB962C8B-B14F-4D97-AF65-F5344CB8AC3E}">
        <p14:creationId xmlns:p14="http://schemas.microsoft.com/office/powerpoint/2010/main" val="227038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ea typeface="Teko Medium"/>
                <a:cs typeface="Teko Medium"/>
                <a:sym typeface="Teko Medium"/>
              </a:rPr>
              <a:t>5</a:t>
            </a:r>
            <a:r>
              <a:rPr lang="en-US" sz="12000" b="0" i="0" u="none" strike="noStrike" cap="none" dirty="0">
                <a:solidFill>
                  <a:schemeClr val="lt1"/>
                </a:solidFill>
                <a:latin typeface="Teko Medium"/>
                <a:ea typeface="Teko Medium"/>
                <a:cs typeface="Teko Medium"/>
                <a:sym typeface="Teko Medium"/>
              </a:rPr>
              <a:t> – </a:t>
            </a:r>
            <a:r>
              <a:rPr lang="en-US" sz="12000" dirty="0" err="1">
                <a:solidFill>
                  <a:schemeClr val="lt1"/>
                </a:solidFill>
                <a:latin typeface="Teko Medium"/>
                <a:ea typeface="Teko Medium"/>
                <a:cs typeface="Teko Medium"/>
                <a:sym typeface="Teko Medium"/>
              </a:rPr>
              <a:t>Coût</a:t>
            </a:r>
            <a:r>
              <a:rPr lang="en-US" sz="12000" dirty="0">
                <a:solidFill>
                  <a:schemeClr val="lt1"/>
                </a:solidFill>
                <a:latin typeface="Teko Medium"/>
                <a:ea typeface="Teko Medium"/>
                <a:cs typeface="Teko Medium"/>
                <a:sym typeface="Teko Medium"/>
              </a:rPr>
              <a:t> des </a:t>
            </a:r>
            <a:r>
              <a:rPr lang="en-US" sz="12000" dirty="0" err="1">
                <a:solidFill>
                  <a:schemeClr val="lt1"/>
                </a:solidFill>
                <a:latin typeface="Teko Medium"/>
                <a:ea typeface="Teko Medium"/>
                <a:cs typeface="Teko Medium"/>
                <a:sym typeface="Teko Medium"/>
              </a:rPr>
              <a:t>dépendances</a:t>
            </a:r>
            <a:endParaRPr dirty="0"/>
          </a:p>
        </p:txBody>
      </p:sp>
      <p:graphicFrame>
        <p:nvGraphicFramePr>
          <p:cNvPr id="2" name="Tableau 1">
            <a:extLst>
              <a:ext uri="{FF2B5EF4-FFF2-40B4-BE49-F238E27FC236}">
                <a16:creationId xmlns:a16="http://schemas.microsoft.com/office/drawing/2014/main" id="{3277D83B-9B09-6E33-C038-30F0189E8BA5}"/>
              </a:ext>
            </a:extLst>
          </p:cNvPr>
          <p:cNvGraphicFramePr>
            <a:graphicFrameLocks noGrp="1"/>
          </p:cNvGraphicFramePr>
          <p:nvPr>
            <p:extLst>
              <p:ext uri="{D42A27DB-BD31-4B8C-83A1-F6EECF244321}">
                <p14:modId xmlns:p14="http://schemas.microsoft.com/office/powerpoint/2010/main" val="3815232035"/>
              </p:ext>
            </p:extLst>
          </p:nvPr>
        </p:nvGraphicFramePr>
        <p:xfrm>
          <a:off x="2357846" y="3868000"/>
          <a:ext cx="13572308" cy="5416834"/>
        </p:xfrm>
        <a:graphic>
          <a:graphicData uri="http://schemas.openxmlformats.org/drawingml/2006/table">
            <a:tbl>
              <a:tblPr>
                <a:tableStyleId>{35758FB7-9AC5-4552-8A53-C91805E547FA}</a:tableStyleId>
              </a:tblPr>
              <a:tblGrid>
                <a:gridCol w="5998316">
                  <a:extLst>
                    <a:ext uri="{9D8B030D-6E8A-4147-A177-3AD203B41FA5}">
                      <a16:colId xmlns:a16="http://schemas.microsoft.com/office/drawing/2014/main" val="1889267616"/>
                    </a:ext>
                  </a:extLst>
                </a:gridCol>
                <a:gridCol w="4064530">
                  <a:extLst>
                    <a:ext uri="{9D8B030D-6E8A-4147-A177-3AD203B41FA5}">
                      <a16:colId xmlns:a16="http://schemas.microsoft.com/office/drawing/2014/main" val="2974144059"/>
                    </a:ext>
                  </a:extLst>
                </a:gridCol>
                <a:gridCol w="3509462">
                  <a:extLst>
                    <a:ext uri="{9D8B030D-6E8A-4147-A177-3AD203B41FA5}">
                      <a16:colId xmlns:a16="http://schemas.microsoft.com/office/drawing/2014/main" val="4110383370"/>
                    </a:ext>
                  </a:extLst>
                </a:gridCol>
              </a:tblGrid>
              <a:tr h="657382">
                <a:tc>
                  <a:txBody>
                    <a:bodyPr/>
                    <a:lstStyle/>
                    <a:p>
                      <a:pPr algn="ctr" fontAlgn="b"/>
                      <a:r>
                        <a:rPr lang="fr-FR" sz="2000" b="1" u="none" strike="noStrike" dirty="0">
                          <a:solidFill>
                            <a:schemeClr val="tx1"/>
                          </a:solidFill>
                          <a:effectLst/>
                        </a:rPr>
                        <a:t>Désignation</a:t>
                      </a:r>
                      <a:endParaRPr lang="fr-FR" sz="20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b="1" u="none" strike="noStrike" dirty="0">
                          <a:solidFill>
                            <a:schemeClr val="tx1"/>
                          </a:solidFill>
                          <a:effectLst/>
                        </a:rPr>
                        <a:t>Observations</a:t>
                      </a:r>
                      <a:endParaRPr lang="fr-FR" sz="20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b="1" u="none" strike="noStrike" dirty="0">
                          <a:solidFill>
                            <a:schemeClr val="tx1"/>
                          </a:solidFill>
                          <a:effectLst/>
                        </a:rPr>
                        <a:t>Cout estimatif</a:t>
                      </a:r>
                      <a:endParaRPr lang="fr-FR" sz="2000" b="1"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81367926"/>
                  </a:ext>
                </a:extLst>
              </a:tr>
              <a:tr h="1189863">
                <a:tc>
                  <a:txBody>
                    <a:bodyPr/>
                    <a:lstStyle/>
                    <a:p>
                      <a:pPr algn="ctr" fontAlgn="b"/>
                      <a:r>
                        <a:rPr lang="fr-FR" sz="2000" u="none" strike="noStrike" dirty="0">
                          <a:solidFill>
                            <a:schemeClr val="tx1"/>
                          </a:solidFill>
                          <a:effectLst/>
                        </a:rPr>
                        <a:t>Licence du moteur de développement</a:t>
                      </a:r>
                      <a:endParaRPr lang="fr-FR" sz="20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a:solidFill>
                            <a:schemeClr val="tx1"/>
                          </a:solidFill>
                          <a:effectLst/>
                        </a:rPr>
                        <a:t>Licence Unreal gratuite pour le périmètre du projet</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dirty="0">
                          <a:solidFill>
                            <a:schemeClr val="tx1"/>
                          </a:solidFill>
                          <a:effectLst/>
                        </a:rPr>
                        <a:t>                                                       0 €</a:t>
                      </a:r>
                      <a:endParaRPr lang="fr-FR" sz="20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4756125"/>
                  </a:ext>
                </a:extLst>
              </a:tr>
              <a:tr h="1189863">
                <a:tc>
                  <a:txBody>
                    <a:bodyPr/>
                    <a:lstStyle/>
                    <a:p>
                      <a:pPr algn="ctr" fontAlgn="b"/>
                      <a:r>
                        <a:rPr lang="fr-FR" sz="2000" u="none" strike="noStrike" dirty="0">
                          <a:solidFill>
                            <a:schemeClr val="tx1"/>
                          </a:solidFill>
                          <a:effectLst/>
                        </a:rPr>
                        <a:t>Assets</a:t>
                      </a:r>
                      <a:endParaRPr lang="fr-FR" sz="20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a:solidFill>
                            <a:schemeClr val="tx1"/>
                          </a:solidFill>
                          <a:effectLst/>
                        </a:rPr>
                        <a:t>Assets de Mixamo et Megascans</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dirty="0">
                          <a:solidFill>
                            <a:schemeClr val="tx1"/>
                          </a:solidFill>
                          <a:effectLst/>
                        </a:rPr>
                        <a:t>                                                       0 €</a:t>
                      </a:r>
                      <a:endParaRPr lang="fr-FR" sz="20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75587250"/>
                  </a:ext>
                </a:extLst>
              </a:tr>
              <a:tr h="1189863">
                <a:tc>
                  <a:txBody>
                    <a:bodyPr/>
                    <a:lstStyle/>
                    <a:p>
                      <a:pPr algn="ctr" fontAlgn="b"/>
                      <a:r>
                        <a:rPr lang="fr-FR" sz="2000" u="none" strike="noStrike">
                          <a:solidFill>
                            <a:schemeClr val="tx1"/>
                          </a:solidFill>
                          <a:effectLst/>
                        </a:rPr>
                        <a:t>Musique</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a:solidFill>
                            <a:schemeClr val="tx1"/>
                          </a:solidFill>
                          <a:effectLst/>
                        </a:rPr>
                        <a:t>Musique auto produite par l'équipe projet</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dirty="0">
                          <a:solidFill>
                            <a:schemeClr val="tx1"/>
                          </a:solidFill>
                          <a:effectLst/>
                        </a:rPr>
                        <a:t>                                                       0 €</a:t>
                      </a:r>
                      <a:endParaRPr lang="fr-FR" sz="20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4198283"/>
                  </a:ext>
                </a:extLst>
              </a:tr>
              <a:tr h="1189863">
                <a:tc>
                  <a:txBody>
                    <a:bodyPr/>
                    <a:lstStyle/>
                    <a:p>
                      <a:pPr algn="ctr" fontAlgn="b"/>
                      <a:r>
                        <a:rPr lang="fr-FR" sz="2000" u="none" strike="noStrike">
                          <a:solidFill>
                            <a:schemeClr val="tx1"/>
                          </a:solidFill>
                          <a:effectLst/>
                        </a:rPr>
                        <a:t>Hébergement</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a:solidFill>
                            <a:schemeClr val="tx1"/>
                          </a:solidFill>
                          <a:effectLst/>
                        </a:rPr>
                        <a:t>Hébergement assuré par l'équipe projet</a:t>
                      </a:r>
                      <a:endParaRPr lang="fr-FR" sz="20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fr-FR" sz="2000" u="none" strike="noStrike" dirty="0">
                          <a:solidFill>
                            <a:schemeClr val="tx1"/>
                          </a:solidFill>
                          <a:effectLst/>
                        </a:rPr>
                        <a:t>                                                       0 €</a:t>
                      </a:r>
                      <a:endParaRPr lang="fr-FR" sz="20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363434"/>
                  </a:ext>
                </a:extLst>
              </a:tr>
            </a:tbl>
          </a:graphicData>
        </a:graphic>
      </p:graphicFrame>
    </p:spTree>
    <p:extLst>
      <p:ext uri="{BB962C8B-B14F-4D97-AF65-F5344CB8AC3E}">
        <p14:creationId xmlns:p14="http://schemas.microsoft.com/office/powerpoint/2010/main" val="92629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98" name="Google Shape;798;p44"/>
          <p:cNvSpPr txBox="1"/>
          <p:nvPr/>
        </p:nvSpPr>
        <p:spPr>
          <a:xfrm>
            <a:off x="1028699" y="1019175"/>
            <a:ext cx="16214271" cy="1846659"/>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ea typeface="Teko Medium"/>
                <a:cs typeface="Teko Medium"/>
                <a:sym typeface="Teko Medium"/>
              </a:rPr>
              <a:t>6</a:t>
            </a:r>
            <a:r>
              <a:rPr lang="en-US" sz="12000" b="0" i="0" u="none" strike="noStrike" cap="none" dirty="0">
                <a:solidFill>
                  <a:schemeClr val="lt1"/>
                </a:solidFill>
                <a:latin typeface="Teko Medium"/>
                <a:ea typeface="Teko Medium"/>
                <a:cs typeface="Teko Medium"/>
                <a:sym typeface="Teko Medium"/>
              </a:rPr>
              <a:t> – </a:t>
            </a:r>
            <a:r>
              <a:rPr lang="en-US" sz="12000" dirty="0" err="1">
                <a:solidFill>
                  <a:schemeClr val="lt1"/>
                </a:solidFill>
                <a:latin typeface="Teko Medium"/>
                <a:ea typeface="Teko Medium"/>
                <a:cs typeface="Teko Medium"/>
                <a:sym typeface="Teko Medium"/>
              </a:rPr>
              <a:t>Coût</a:t>
            </a:r>
            <a:r>
              <a:rPr lang="en-US" sz="12000" dirty="0">
                <a:solidFill>
                  <a:schemeClr val="lt1"/>
                </a:solidFill>
                <a:latin typeface="Teko Medium"/>
                <a:ea typeface="Teko Medium"/>
                <a:cs typeface="Teko Medium"/>
                <a:sym typeface="Teko Medium"/>
              </a:rPr>
              <a:t> du </a:t>
            </a:r>
            <a:r>
              <a:rPr lang="en-US" sz="12000" dirty="0" err="1">
                <a:solidFill>
                  <a:schemeClr val="lt1"/>
                </a:solidFill>
                <a:latin typeface="Teko Medium"/>
                <a:ea typeface="Teko Medium"/>
                <a:cs typeface="Teko Medium"/>
                <a:sym typeface="Teko Medium"/>
              </a:rPr>
              <a:t>développement</a:t>
            </a:r>
            <a:endParaRPr dirty="0"/>
          </a:p>
        </p:txBody>
      </p:sp>
      <p:graphicFrame>
        <p:nvGraphicFramePr>
          <p:cNvPr id="3" name="Tableau 2">
            <a:extLst>
              <a:ext uri="{FF2B5EF4-FFF2-40B4-BE49-F238E27FC236}">
                <a16:creationId xmlns:a16="http://schemas.microsoft.com/office/drawing/2014/main" id="{C0924713-606B-4349-4ED3-78986AADA7BE}"/>
              </a:ext>
            </a:extLst>
          </p:cNvPr>
          <p:cNvGraphicFramePr>
            <a:graphicFrameLocks noGrp="1"/>
          </p:cNvGraphicFramePr>
          <p:nvPr>
            <p:extLst>
              <p:ext uri="{D42A27DB-BD31-4B8C-83A1-F6EECF244321}">
                <p14:modId xmlns:p14="http://schemas.microsoft.com/office/powerpoint/2010/main" val="512318503"/>
              </p:ext>
            </p:extLst>
          </p:nvPr>
        </p:nvGraphicFramePr>
        <p:xfrm>
          <a:off x="2480308" y="3357156"/>
          <a:ext cx="13311052" cy="5400981"/>
        </p:xfrm>
        <a:graphic>
          <a:graphicData uri="http://schemas.openxmlformats.org/drawingml/2006/table">
            <a:tbl>
              <a:tblPr>
                <a:tableStyleId>{35758FB7-9AC5-4552-8A53-C91805E547FA}</a:tableStyleId>
              </a:tblPr>
              <a:tblGrid>
                <a:gridCol w="4447903">
                  <a:extLst>
                    <a:ext uri="{9D8B030D-6E8A-4147-A177-3AD203B41FA5}">
                      <a16:colId xmlns:a16="http://schemas.microsoft.com/office/drawing/2014/main" val="485025137"/>
                    </a:ext>
                  </a:extLst>
                </a:gridCol>
                <a:gridCol w="3435532">
                  <a:extLst>
                    <a:ext uri="{9D8B030D-6E8A-4147-A177-3AD203B41FA5}">
                      <a16:colId xmlns:a16="http://schemas.microsoft.com/office/drawing/2014/main" val="2194037165"/>
                    </a:ext>
                  </a:extLst>
                </a:gridCol>
                <a:gridCol w="2717074">
                  <a:extLst>
                    <a:ext uri="{9D8B030D-6E8A-4147-A177-3AD203B41FA5}">
                      <a16:colId xmlns:a16="http://schemas.microsoft.com/office/drawing/2014/main" val="2560302862"/>
                    </a:ext>
                  </a:extLst>
                </a:gridCol>
                <a:gridCol w="2710543">
                  <a:extLst>
                    <a:ext uri="{9D8B030D-6E8A-4147-A177-3AD203B41FA5}">
                      <a16:colId xmlns:a16="http://schemas.microsoft.com/office/drawing/2014/main" val="1749313064"/>
                    </a:ext>
                  </a:extLst>
                </a:gridCol>
              </a:tblGrid>
              <a:tr h="600109">
                <a:tc>
                  <a:txBody>
                    <a:bodyPr/>
                    <a:lstStyle/>
                    <a:p>
                      <a:pPr marR="0" algn="ctr" rtl="0" fontAlgn="b">
                        <a:lnSpc>
                          <a:spcPct val="100000"/>
                        </a:lnSpc>
                        <a:spcBef>
                          <a:spcPts val="0"/>
                        </a:spcBef>
                        <a:spcAft>
                          <a:spcPts val="0"/>
                        </a:spcAft>
                        <a:buClr>
                          <a:srgbClr val="000000"/>
                        </a:buClr>
                        <a:buFont typeface="Arial"/>
                      </a:pPr>
                      <a:r>
                        <a:rPr lang="fr-FR" sz="1800" b="1" i="0" u="none" strike="noStrike" cap="none" dirty="0">
                          <a:solidFill>
                            <a:schemeClr val="tx1"/>
                          </a:solidFill>
                          <a:effectLst/>
                          <a:latin typeface="+mn-lt"/>
                          <a:ea typeface="+mn-ea"/>
                          <a:cs typeface="+mn-cs"/>
                          <a:sym typeface="Arial"/>
                        </a:rPr>
                        <a:t> Poste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1" i="0" u="none" strike="noStrike" cap="none">
                          <a:solidFill>
                            <a:schemeClr val="tx1"/>
                          </a:solidFill>
                          <a:effectLst/>
                          <a:latin typeface="+mn-lt"/>
                          <a:ea typeface="+mn-ea"/>
                          <a:cs typeface="+mn-cs"/>
                          <a:sym typeface="Arial"/>
                        </a:rPr>
                        <a:t> TJM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1" i="0" u="none" strike="noStrike" cap="none">
                          <a:solidFill>
                            <a:schemeClr val="tx1"/>
                          </a:solidFill>
                          <a:effectLst/>
                          <a:latin typeface="+mn-lt"/>
                          <a:ea typeface="+mn-ea"/>
                          <a:cs typeface="+mn-cs"/>
                          <a:sym typeface="Arial"/>
                        </a:rPr>
                        <a:t> Qté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1" i="0" u="none" strike="noStrike" cap="none">
                          <a:solidFill>
                            <a:schemeClr val="tx1"/>
                          </a:solidFill>
                          <a:effectLst/>
                          <a:latin typeface="+mn-lt"/>
                          <a:ea typeface="+mn-ea"/>
                          <a:cs typeface="+mn-cs"/>
                          <a:sym typeface="Arial"/>
                        </a:rPr>
                        <a:t> Cout total </a:t>
                      </a:r>
                    </a:p>
                  </a:txBody>
                  <a:tcPr marL="0" marR="0" marT="0" marB="0" anchor="ctr"/>
                </a:tc>
                <a:extLst>
                  <a:ext uri="{0D108BD9-81ED-4DB2-BD59-A6C34878D82A}">
                    <a16:rowId xmlns:a16="http://schemas.microsoft.com/office/drawing/2014/main" val="3191124452"/>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Coordinateur de projet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450 €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30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13 500 € </a:t>
                      </a:r>
                    </a:p>
                  </a:txBody>
                  <a:tcPr marL="0" marR="0" marT="0" marB="0" anchor="ctr"/>
                </a:tc>
                <a:extLst>
                  <a:ext uri="{0D108BD9-81ED-4DB2-BD59-A6C34878D82A}">
                    <a16:rowId xmlns:a16="http://schemas.microsoft.com/office/drawing/2014/main" val="3729182735"/>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Game Designer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450 €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30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13 500 € </a:t>
                      </a:r>
                    </a:p>
                  </a:txBody>
                  <a:tcPr marL="0" marR="0" marT="0" marB="0" anchor="ctr"/>
                </a:tc>
                <a:extLst>
                  <a:ext uri="{0D108BD9-81ED-4DB2-BD59-A6C34878D82A}">
                    <a16:rowId xmlns:a16="http://schemas.microsoft.com/office/drawing/2014/main" val="807443860"/>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a:t>
                      </a:r>
                      <a:r>
                        <a:rPr lang="fr-FR" sz="1800" b="0" i="0" u="none" strike="noStrike" cap="none" dirty="0" err="1">
                          <a:solidFill>
                            <a:schemeClr val="tx1"/>
                          </a:solidFill>
                          <a:effectLst/>
                          <a:latin typeface="+mn-lt"/>
                          <a:ea typeface="+mn-ea"/>
                          <a:cs typeface="+mn-cs"/>
                          <a:sym typeface="Arial"/>
                        </a:rPr>
                        <a:t>Level</a:t>
                      </a:r>
                      <a:r>
                        <a:rPr lang="fr-FR" sz="1800" b="0" i="0" u="none" strike="noStrike" cap="none" dirty="0">
                          <a:solidFill>
                            <a:schemeClr val="tx1"/>
                          </a:solidFill>
                          <a:effectLst/>
                          <a:latin typeface="+mn-lt"/>
                          <a:ea typeface="+mn-ea"/>
                          <a:cs typeface="+mn-cs"/>
                          <a:sym typeface="Arial"/>
                        </a:rPr>
                        <a:t> designer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450 €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20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9 000 € </a:t>
                      </a:r>
                    </a:p>
                  </a:txBody>
                  <a:tcPr marL="0" marR="0" marT="0" marB="0" anchor="ctr"/>
                </a:tc>
                <a:extLst>
                  <a:ext uri="{0D108BD9-81ED-4DB2-BD59-A6C34878D82A}">
                    <a16:rowId xmlns:a16="http://schemas.microsoft.com/office/drawing/2014/main" val="3952497999"/>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Sound Designer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450 €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10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4 500 € </a:t>
                      </a:r>
                    </a:p>
                  </a:txBody>
                  <a:tcPr marL="0" marR="0" marT="0" marB="0" anchor="ctr"/>
                </a:tc>
                <a:extLst>
                  <a:ext uri="{0D108BD9-81ED-4DB2-BD59-A6C34878D82A}">
                    <a16:rowId xmlns:a16="http://schemas.microsoft.com/office/drawing/2014/main" val="239386336"/>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Scénariste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450 €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10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4 500 € </a:t>
                      </a:r>
                    </a:p>
                  </a:txBody>
                  <a:tcPr marL="0" marR="0" marT="0" marB="0" anchor="ctr"/>
                </a:tc>
                <a:extLst>
                  <a:ext uri="{0D108BD9-81ED-4DB2-BD59-A6C34878D82A}">
                    <a16:rowId xmlns:a16="http://schemas.microsoft.com/office/drawing/2014/main" val="3827935433"/>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DevOps</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550 €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10</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5 500 €</a:t>
                      </a:r>
                    </a:p>
                  </a:txBody>
                  <a:tcPr marL="0" marR="0" marT="0" marB="0" anchor="ctr"/>
                </a:tc>
                <a:extLst>
                  <a:ext uri="{0D108BD9-81ED-4DB2-BD59-A6C34878D82A}">
                    <a16:rowId xmlns:a16="http://schemas.microsoft.com/office/drawing/2014/main" val="1204981822"/>
                  </a:ext>
                </a:extLst>
              </a:tr>
              <a:tr h="600109">
                <a:tc>
                  <a:txBody>
                    <a:bodyPr/>
                    <a:lstStyle/>
                    <a:p>
                      <a:pPr marR="0" algn="ctr" rtl="0" fontAlgn="b">
                        <a:lnSpc>
                          <a:spcPct val="100000"/>
                        </a:lnSpc>
                        <a:spcBef>
                          <a:spcPts val="0"/>
                        </a:spcBef>
                        <a:spcAft>
                          <a:spcPts val="0"/>
                        </a:spcAft>
                        <a:buClr>
                          <a:srgbClr val="000000"/>
                        </a:buClr>
                        <a:buFont typeface="Arial"/>
                      </a:pPr>
                      <a:r>
                        <a:rPr lang="fr-FR" sz="1800" b="0" i="0" u="none" strike="noStrike" cap="none">
                          <a:solidFill>
                            <a:schemeClr val="tx1"/>
                          </a:solidFill>
                          <a:effectLst/>
                          <a:latin typeface="+mn-lt"/>
                          <a:ea typeface="+mn-ea"/>
                          <a:cs typeface="+mn-cs"/>
                          <a:sym typeface="Arial"/>
                        </a:rPr>
                        <a:t> AI Programmer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600 € </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25</a:t>
                      </a:r>
                    </a:p>
                  </a:txBody>
                  <a:tcPr marL="0" marR="0" marT="0" marB="0" anchor="ctr"/>
                </a:tc>
                <a:tc>
                  <a:txBody>
                    <a:bodyPr/>
                    <a:lstStyle/>
                    <a:p>
                      <a:pPr marR="0" algn="ctr" rtl="0" fontAlgn="b">
                        <a:lnSpc>
                          <a:spcPct val="100000"/>
                        </a:lnSpc>
                        <a:spcBef>
                          <a:spcPts val="0"/>
                        </a:spcBef>
                        <a:spcAft>
                          <a:spcPts val="0"/>
                        </a:spcAft>
                        <a:buClr>
                          <a:srgbClr val="000000"/>
                        </a:buClr>
                        <a:buFont typeface="Arial"/>
                      </a:pPr>
                      <a:r>
                        <a:rPr lang="fr-FR" sz="1800" b="0" i="0" u="none" strike="noStrike" cap="none" dirty="0">
                          <a:solidFill>
                            <a:schemeClr val="tx1"/>
                          </a:solidFill>
                          <a:effectLst/>
                          <a:latin typeface="+mn-lt"/>
                          <a:ea typeface="+mn-ea"/>
                          <a:cs typeface="+mn-cs"/>
                          <a:sym typeface="Arial"/>
                        </a:rPr>
                        <a:t>         15 000 € </a:t>
                      </a:r>
                    </a:p>
                  </a:txBody>
                  <a:tcPr marL="0" marR="0" marT="0" marB="0" anchor="ctr"/>
                </a:tc>
                <a:extLst>
                  <a:ext uri="{0D108BD9-81ED-4DB2-BD59-A6C34878D82A}">
                    <a16:rowId xmlns:a16="http://schemas.microsoft.com/office/drawing/2014/main" val="2977025773"/>
                  </a:ext>
                </a:extLst>
              </a:tr>
              <a:tr h="600109">
                <a:tc gridSpan="3">
                  <a:txBody>
                    <a:bodyPr/>
                    <a:lstStyle/>
                    <a:p>
                      <a:pPr marR="0" algn="ctr" rtl="0" fontAlgn="b">
                        <a:lnSpc>
                          <a:spcPct val="100000"/>
                        </a:lnSpc>
                        <a:spcBef>
                          <a:spcPts val="0"/>
                        </a:spcBef>
                        <a:spcAft>
                          <a:spcPts val="0"/>
                        </a:spcAft>
                        <a:buClr>
                          <a:srgbClr val="000000"/>
                        </a:buClr>
                        <a:buFont typeface="Arial"/>
                      </a:pPr>
                      <a:r>
                        <a:rPr lang="fr-FR" sz="1800" b="1" i="0" u="none" strike="noStrike" cap="none">
                          <a:solidFill>
                            <a:schemeClr val="tx1"/>
                          </a:solidFill>
                          <a:effectLst/>
                          <a:latin typeface="+mn-lt"/>
                          <a:ea typeface="+mn-ea"/>
                          <a:cs typeface="+mn-cs"/>
                          <a:sym typeface="Arial"/>
                        </a:rPr>
                        <a:t> Coût </a:t>
                      </a:r>
                      <a:r>
                        <a:rPr lang="fr-FR" sz="1800" b="1" i="0" u="none" strike="noStrike" cap="none" dirty="0">
                          <a:solidFill>
                            <a:schemeClr val="tx1"/>
                          </a:solidFill>
                          <a:effectLst/>
                          <a:latin typeface="+mn-lt"/>
                          <a:ea typeface="+mn-ea"/>
                          <a:cs typeface="+mn-cs"/>
                          <a:sym typeface="Arial"/>
                        </a:rPr>
                        <a:t>estimatif global de développement </a:t>
                      </a:r>
                    </a:p>
                  </a:txBody>
                  <a:tcPr marL="0" marR="0" marT="0" marB="0" anchor="ctr"/>
                </a:tc>
                <a:tc hMerge="1">
                  <a:txBody>
                    <a:bodyPr/>
                    <a:lstStyle/>
                    <a:p>
                      <a:endParaRPr lang="fr-FR"/>
                    </a:p>
                  </a:txBody>
                  <a:tcPr/>
                </a:tc>
                <a:tc hMerge="1">
                  <a:txBody>
                    <a:bodyPr/>
                    <a:lstStyle/>
                    <a:p>
                      <a:endParaRPr lang="fr-FR"/>
                    </a:p>
                  </a:txBody>
                  <a:tcPr/>
                </a:tc>
                <a:tc>
                  <a:txBody>
                    <a:bodyPr/>
                    <a:lstStyle/>
                    <a:p>
                      <a:pPr marR="0" algn="ctr" rtl="0" fontAlgn="b">
                        <a:lnSpc>
                          <a:spcPct val="100000"/>
                        </a:lnSpc>
                        <a:spcBef>
                          <a:spcPts val="0"/>
                        </a:spcBef>
                        <a:spcAft>
                          <a:spcPts val="0"/>
                        </a:spcAft>
                        <a:buClr>
                          <a:srgbClr val="000000"/>
                        </a:buClr>
                        <a:buFont typeface="Arial"/>
                      </a:pPr>
                      <a:r>
                        <a:rPr lang="fr-FR" sz="1800" b="1" i="0" u="none" strike="noStrike" cap="none" dirty="0">
                          <a:solidFill>
                            <a:schemeClr val="tx1"/>
                          </a:solidFill>
                          <a:effectLst/>
                          <a:latin typeface="+mn-lt"/>
                          <a:ea typeface="+mn-ea"/>
                          <a:cs typeface="+mn-cs"/>
                          <a:sym typeface="Arial"/>
                        </a:rPr>
                        <a:t>         65 500 € </a:t>
                      </a:r>
                    </a:p>
                  </a:txBody>
                  <a:tcPr marL="0" marR="0" marT="0" marB="0" anchor="ctr"/>
                </a:tc>
                <a:extLst>
                  <a:ext uri="{0D108BD9-81ED-4DB2-BD59-A6C34878D82A}">
                    <a16:rowId xmlns:a16="http://schemas.microsoft.com/office/drawing/2014/main" val="2627725059"/>
                  </a:ext>
                </a:extLst>
              </a:tr>
            </a:tbl>
          </a:graphicData>
        </a:graphic>
      </p:graphicFrame>
    </p:spTree>
    <p:extLst>
      <p:ext uri="{BB962C8B-B14F-4D97-AF65-F5344CB8AC3E}">
        <p14:creationId xmlns:p14="http://schemas.microsoft.com/office/powerpoint/2010/main" val="113941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688</Words>
  <Application>Microsoft Office PowerPoint</Application>
  <PresentationFormat>Personnalisé</PresentationFormat>
  <Paragraphs>97</Paragraphs>
  <Slides>12</Slides>
  <Notes>12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Calibri</vt:lpstr>
      <vt:lpstr>Teko</vt:lpstr>
      <vt:lpstr>Teko Medium</vt:lpstr>
      <vt:lpstr>Montserrat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PC</cp:lastModifiedBy>
  <cp:revision>9</cp:revision>
  <dcterms:modified xsi:type="dcterms:W3CDTF">2023-12-08T05:52:31Z</dcterms:modified>
</cp:coreProperties>
</file>